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22" r:id="rId2"/>
    <p:sldMasterId id="2147483660" r:id="rId3"/>
  </p:sldMasterIdLst>
  <p:notesMasterIdLst>
    <p:notesMasterId r:id="rId19"/>
  </p:notesMasterIdLst>
  <p:sldIdLst>
    <p:sldId id="256" r:id="rId4"/>
    <p:sldId id="281" r:id="rId5"/>
    <p:sldId id="312" r:id="rId6"/>
    <p:sldId id="322" r:id="rId7"/>
    <p:sldId id="308" r:id="rId8"/>
    <p:sldId id="321" r:id="rId9"/>
    <p:sldId id="314" r:id="rId10"/>
    <p:sldId id="315" r:id="rId11"/>
    <p:sldId id="316" r:id="rId12"/>
    <p:sldId id="317" r:id="rId13"/>
    <p:sldId id="305" r:id="rId14"/>
    <p:sldId id="299" r:id="rId15"/>
    <p:sldId id="318" r:id="rId16"/>
    <p:sldId id="319" r:id="rId17"/>
    <p:sldId id="320" r:id="rId18"/>
  </p:sldIdLst>
  <p:sldSz cx="9144000" cy="5143500" type="screen16x9"/>
  <p:notesSz cx="7315200" cy="9601200"/>
  <p:defaultTex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EFF"/>
    <a:srgbClr val="142456"/>
    <a:srgbClr val="FFFFFF"/>
    <a:srgbClr val="40413F"/>
    <a:srgbClr val="BF1E2E"/>
    <a:srgbClr val="592658"/>
    <a:srgbClr val="0C162D"/>
    <a:srgbClr val="75040F"/>
    <a:srgbClr val="640000"/>
    <a:srgbClr val="1F47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16" autoAdjust="0"/>
    <p:restoredTop sz="94660"/>
  </p:normalViewPr>
  <p:slideViewPr>
    <p:cSldViewPr>
      <p:cViewPr varScale="1">
        <p:scale>
          <a:sx n="90" d="100"/>
          <a:sy n="90" d="100"/>
        </p:scale>
        <p:origin x="1080" y="84"/>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6.75405788092278E-2"/>
          <c:y val="1.8821874875736753E-2"/>
          <c:w val="0.94583058562992128"/>
          <c:h val="0.90204140170945468"/>
        </c:manualLayout>
      </c:layout>
      <c:barChart>
        <c:barDir val="col"/>
        <c:grouping val="stacked"/>
        <c:varyColors val="0"/>
        <c:ser>
          <c:idx val="0"/>
          <c:order val="0"/>
          <c:tx>
            <c:strRef>
              <c:f>Sheet1!$B$1</c:f>
              <c:strCache>
                <c:ptCount val="1"/>
                <c:pt idx="0">
                  <c:v>Column1</c:v>
                </c:pt>
              </c:strCache>
            </c:strRef>
          </c:tx>
          <c:spPr>
            <a:solidFill>
              <a:schemeClr val="accent1"/>
            </a:solidFill>
            <a:ln>
              <a:noFill/>
            </a:ln>
            <a:effectLst/>
          </c:spPr>
          <c:invertIfNegative val="0"/>
          <c:dPt>
            <c:idx val="0"/>
            <c:invertIfNegative val="0"/>
            <c:bubble3D val="0"/>
            <c:extLst>
              <c:ext xmlns:c16="http://schemas.microsoft.com/office/drawing/2014/chart" uri="{C3380CC4-5D6E-409C-BE32-E72D297353CC}">
                <c16:uniqueId val="{00000001-5269-4F3C-9662-26ED7D855FE2}"/>
              </c:ext>
            </c:extLst>
          </c:dPt>
          <c:dLbls>
            <c:numFmt formatCode="&quot;$&quot;#,##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strRef>
              <c:f>Sheet1!$A$3:$A$8</c:f>
              <c:strCache>
                <c:ptCount val="6"/>
                <c:pt idx="0">
                  <c:v>FY13</c:v>
                </c:pt>
                <c:pt idx="1">
                  <c:v>FY14</c:v>
                </c:pt>
                <c:pt idx="2">
                  <c:v>FY15</c:v>
                </c:pt>
                <c:pt idx="3">
                  <c:v>FY16</c:v>
                </c:pt>
                <c:pt idx="4">
                  <c:v>FY17</c:v>
                </c:pt>
                <c:pt idx="5">
                  <c:v>LTM 3-31-18</c:v>
                </c:pt>
              </c:strCache>
            </c:strRef>
          </c:cat>
          <c:val>
            <c:numRef>
              <c:f>Sheet1!$B$3:$B$8</c:f>
              <c:numCache>
                <c:formatCode>General</c:formatCode>
                <c:ptCount val="6"/>
                <c:pt idx="0">
                  <c:v>0.4</c:v>
                </c:pt>
                <c:pt idx="1">
                  <c:v>0.9</c:v>
                </c:pt>
                <c:pt idx="2">
                  <c:v>2.6</c:v>
                </c:pt>
                <c:pt idx="3">
                  <c:v>4.5</c:v>
                </c:pt>
                <c:pt idx="4">
                  <c:v>8.4</c:v>
                </c:pt>
                <c:pt idx="5">
                  <c:v>9.3000000000000007</c:v>
                </c:pt>
              </c:numCache>
            </c:numRef>
          </c:val>
          <c:extLst>
            <c:ext xmlns:c16="http://schemas.microsoft.com/office/drawing/2014/chart" uri="{C3380CC4-5D6E-409C-BE32-E72D297353CC}">
              <c16:uniqueId val="{00000002-5269-4F3C-9662-26ED7D855FE2}"/>
            </c:ext>
          </c:extLst>
        </c:ser>
        <c:dLbls>
          <c:dLblPos val="ctr"/>
          <c:showLegendKey val="0"/>
          <c:showVal val="1"/>
          <c:showCatName val="0"/>
          <c:showSerName val="0"/>
          <c:showPercent val="0"/>
          <c:showBubbleSize val="0"/>
        </c:dLbls>
        <c:gapWidth val="50"/>
        <c:overlap val="100"/>
        <c:axId val="44154880"/>
        <c:axId val="44157568"/>
      </c:barChart>
      <c:catAx>
        <c:axId val="44154880"/>
        <c:scaling>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prstDash val="solid"/>
            <a:round/>
            <a:headEnd type="none" w="sm" len="sm"/>
            <a:tailEnd type="none" w="sm" len="sm"/>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157568"/>
        <c:crosses val="autoZero"/>
        <c:auto val="1"/>
        <c:lblAlgn val="ctr"/>
        <c:lblOffset val="100"/>
        <c:noMultiLvlLbl val="0"/>
      </c:catAx>
      <c:valAx>
        <c:axId val="44157568"/>
        <c:scaling>
          <c:orientation val="minMax"/>
          <c:min val="-2"/>
        </c:scaling>
        <c:delete val="0"/>
        <c:axPos val="l"/>
        <c:majorGridlines>
          <c:spPr>
            <a:ln w="6350" cap="flat" cmpd="sng" algn="ctr">
              <a:gradFill>
                <a:gsLst>
                  <a:gs pos="84000">
                    <a:schemeClr val="tx1">
                      <a:lumMod val="5000"/>
                      <a:lumOff val="95000"/>
                    </a:schemeClr>
                  </a:gs>
                  <a:gs pos="100000">
                    <a:schemeClr val="tx1">
                      <a:lumMod val="15000"/>
                      <a:lumOff val="85000"/>
                    </a:schemeClr>
                  </a:gs>
                </a:gsLst>
                <a:lin ang="5400000" scaled="0"/>
              </a:gradFill>
              <a:prstDash val="solid"/>
              <a:round/>
            </a:ln>
            <a:effectLst/>
          </c:spPr>
        </c:majorGridlines>
        <c:numFmt formatCode="&quot;$&quot;#,##0" sourceLinked="0"/>
        <c:majorTickMark val="none"/>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154880"/>
        <c:crosses val="autoZero"/>
        <c:crossBetween val="between"/>
      </c:valAx>
      <c:spPr>
        <a:noFill/>
        <a:ln>
          <a:noFill/>
        </a:ln>
        <a:effectLst/>
      </c:spPr>
    </c:plotArea>
    <c:plotVisOnly val="1"/>
    <c:dispBlanksAs val="gap"/>
    <c:showDLblsOverMax val="0"/>
  </c:chart>
  <c:spPr>
    <a:noFill/>
    <a:ln w="9525" cap="flat" cmpd="sng" algn="ctr">
      <a:noFill/>
      <a:prstDash val="solid"/>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hPercent val="110"/>
      <c:rotY val="20"/>
      <c:depthPercent val="60"/>
      <c:rAngAx val="1"/>
    </c:view3D>
    <c:floor>
      <c:thickness val="0"/>
      <c:spPr>
        <a:solidFill>
          <a:srgbClr val="585A5C"/>
        </a:solidFill>
        <a:ln>
          <a:noFill/>
        </a:ln>
        <a:effectLst/>
        <a:sp3d/>
      </c:spPr>
    </c:floor>
    <c:sideWall>
      <c:thickness val="0"/>
      <c:spPr>
        <a:solidFill>
          <a:schemeClr val="bg1"/>
        </a:solidFill>
        <a:ln>
          <a:noFill/>
        </a:ln>
        <a:effectLst/>
        <a:scene3d>
          <a:camera prst="orthographicFront"/>
          <a:lightRig rig="threePt" dir="t"/>
        </a:scene3d>
        <a:sp3d>
          <a:bevelT prst="relaxedInset"/>
        </a:sp3d>
      </c:spPr>
    </c:sideWall>
    <c:backWall>
      <c:thickness val="0"/>
      <c:spPr>
        <a:solidFill>
          <a:srgbClr val="FAF6F6"/>
        </a:solidFill>
        <a:ln>
          <a:noFill/>
        </a:ln>
        <a:effectLst/>
        <a:scene3d>
          <a:camera prst="orthographicFront"/>
          <a:lightRig rig="threePt" dir="t"/>
        </a:scene3d>
        <a:sp3d>
          <a:bevelT prst="relaxedInset"/>
        </a:sp3d>
      </c:spPr>
    </c:backWall>
    <c:plotArea>
      <c:layout>
        <c:manualLayout>
          <c:layoutTarget val="inner"/>
          <c:xMode val="edge"/>
          <c:yMode val="edge"/>
          <c:x val="9.4451797335777007E-2"/>
          <c:y val="3.0235812928473486E-2"/>
          <c:w val="0.89678374761978286"/>
          <c:h val="0.85837630429102596"/>
        </c:manualLayout>
      </c:layout>
      <c:bar3DChart>
        <c:barDir val="col"/>
        <c:grouping val="standard"/>
        <c:varyColors val="0"/>
        <c:ser>
          <c:idx val="0"/>
          <c:order val="0"/>
          <c:tx>
            <c:strRef>
              <c:f>Sheet1!$B$1</c:f>
              <c:strCache>
                <c:ptCount val="1"/>
                <c:pt idx="0">
                  <c:v>Revenue</c:v>
                </c:pt>
              </c:strCache>
            </c:strRef>
          </c:tx>
          <c:spPr>
            <a:solidFill>
              <a:srgbClr val="4C5680"/>
            </a:solidFill>
            <a:ln>
              <a:noFill/>
            </a:ln>
            <a:effectLst/>
            <a:scene3d>
              <a:camera prst="orthographicFront"/>
              <a:lightRig rig="threePt" dir="t"/>
            </a:scene3d>
            <a:sp3d prstMaterial="matte"/>
          </c:spPr>
          <c:invertIfNegative val="0"/>
          <c:dPt>
            <c:idx val="0"/>
            <c:invertIfNegative val="0"/>
            <c:bubble3D val="0"/>
            <c:spPr>
              <a:solidFill>
                <a:srgbClr val="6075B0"/>
              </a:solidFill>
              <a:ln>
                <a:noFill/>
              </a:ln>
              <a:effectLst/>
              <a:scene3d>
                <a:camera prst="orthographicFront"/>
                <a:lightRig rig="threePt" dir="t"/>
              </a:scene3d>
              <a:sp3d prstMaterial="matte"/>
            </c:spPr>
            <c:extLst>
              <c:ext xmlns:c16="http://schemas.microsoft.com/office/drawing/2014/chart" uri="{C3380CC4-5D6E-409C-BE32-E72D297353CC}">
                <c16:uniqueId val="{00000001-4E65-4E10-9EA5-0F788058152A}"/>
              </c:ext>
            </c:extLst>
          </c:dPt>
          <c:dPt>
            <c:idx val="1"/>
            <c:invertIfNegative val="0"/>
            <c:bubble3D val="0"/>
            <c:spPr>
              <a:solidFill>
                <a:srgbClr val="24335C"/>
              </a:solidFill>
              <a:ln>
                <a:noFill/>
              </a:ln>
              <a:effectLst/>
              <a:scene3d>
                <a:camera prst="orthographicFront"/>
                <a:lightRig rig="threePt" dir="t"/>
              </a:scene3d>
              <a:sp3d prstMaterial="matte"/>
            </c:spPr>
            <c:extLst>
              <c:ext xmlns:c16="http://schemas.microsoft.com/office/drawing/2014/chart" uri="{C3380CC4-5D6E-409C-BE32-E72D297353CC}">
                <c16:uniqueId val="{00000003-4E65-4E10-9EA5-0F788058152A}"/>
              </c:ext>
            </c:extLst>
          </c:dPt>
          <c:dLbls>
            <c:dLbl>
              <c:idx val="0"/>
              <c:layout>
                <c:manualLayout>
                  <c:x val="7.6627937471969642E-3"/>
                  <c:y val="0.11091814605493942"/>
                </c:manualLayout>
              </c:layout>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E65-4E10-9EA5-0F788058152A}"/>
                </c:ext>
              </c:extLst>
            </c:dLbl>
            <c:dLbl>
              <c:idx val="1"/>
              <c:layout>
                <c:manualLayout>
                  <c:x val="1.0217058329595855E-2"/>
                  <c:y val="9.5683128401988726E-2"/>
                </c:manualLayout>
              </c:layout>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E65-4E10-9EA5-0F788058152A}"/>
                </c:ext>
              </c:extLst>
            </c:dLbl>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FY17Q2</c:v>
                </c:pt>
                <c:pt idx="1">
                  <c:v>FY18Q2</c:v>
                </c:pt>
              </c:strCache>
            </c:strRef>
          </c:cat>
          <c:val>
            <c:numRef>
              <c:f>Sheet1!$B$2:$B$3</c:f>
              <c:numCache>
                <c:formatCode>General</c:formatCode>
                <c:ptCount val="2"/>
                <c:pt idx="0">
                  <c:v>29.9</c:v>
                </c:pt>
                <c:pt idx="1">
                  <c:v>34.4</c:v>
                </c:pt>
              </c:numCache>
            </c:numRef>
          </c:val>
          <c:extLst>
            <c:ext xmlns:c16="http://schemas.microsoft.com/office/drawing/2014/chart" uri="{C3380CC4-5D6E-409C-BE32-E72D297353CC}">
              <c16:uniqueId val="{00000004-4E65-4E10-9EA5-0F788058152A}"/>
            </c:ext>
          </c:extLst>
        </c:ser>
        <c:dLbls>
          <c:showLegendKey val="0"/>
          <c:showVal val="0"/>
          <c:showCatName val="0"/>
          <c:showSerName val="0"/>
          <c:showPercent val="0"/>
          <c:showBubbleSize val="0"/>
        </c:dLbls>
        <c:gapWidth val="101"/>
        <c:gapDepth val="55"/>
        <c:shape val="box"/>
        <c:axId val="50619904"/>
        <c:axId val="50621440"/>
        <c:axId val="82455616"/>
      </c:bar3DChart>
      <c:catAx>
        <c:axId val="50619904"/>
        <c:scaling>
          <c:orientation val="minMax"/>
        </c:scaling>
        <c:delete val="0"/>
        <c:axPos val="b"/>
        <c:numFmt formatCode="General" sourceLinked="1"/>
        <c:majorTickMark val="none"/>
        <c:minorTickMark val="none"/>
        <c:tickLblPos val="nextTo"/>
        <c:spPr>
          <a:noFill/>
          <a:ln w="101600" cap="flat" cmpd="sng" algn="ctr">
            <a:no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0621440"/>
        <c:crosses val="autoZero"/>
        <c:auto val="1"/>
        <c:lblAlgn val="ctr"/>
        <c:lblOffset val="100"/>
        <c:noMultiLvlLbl val="0"/>
      </c:catAx>
      <c:valAx>
        <c:axId val="50621440"/>
        <c:scaling>
          <c:orientation val="minMax"/>
          <c:max val="35"/>
          <c:min val="0"/>
        </c:scaling>
        <c:delete val="0"/>
        <c:axPos val="l"/>
        <c:majorGridlines>
          <c:spPr>
            <a:ln w="15875" cap="flat" cmpd="sng" algn="ctr">
              <a:solidFill>
                <a:srgbClr val="BFBFBF"/>
              </a:solidFill>
              <a:round/>
            </a:ln>
            <a:effectLst/>
          </c:spPr>
        </c:majorGridlines>
        <c:numFmt formatCode="&quot;$&quot;#,##0" sourceLinked="0"/>
        <c:majorTickMark val="none"/>
        <c:minorTickMark val="none"/>
        <c:tickLblPos val="nextTo"/>
        <c:spPr>
          <a:noFill/>
          <a:ln>
            <a:solidFill>
              <a:srgbClr val="BFBFBF"/>
            </a:solidFill>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0619904"/>
        <c:crosses val="autoZero"/>
        <c:crossBetween val="between"/>
        <c:majorUnit val="10"/>
      </c:valAx>
      <c:serAx>
        <c:axId val="82455616"/>
        <c:scaling>
          <c:orientation val="minMax"/>
        </c:scaling>
        <c:delete val="1"/>
        <c:axPos val="b"/>
        <c:majorTickMark val="out"/>
        <c:minorTickMark val="none"/>
        <c:tickLblPos val="nextTo"/>
        <c:crossAx val="50621440"/>
        <c:crosses val="autoZero"/>
      </c:serAx>
      <c:spPr>
        <a:noFill/>
        <a:ln>
          <a:noFill/>
        </a:ln>
        <a:effectLst/>
      </c:spPr>
    </c:plotArea>
    <c:plotVisOnly val="1"/>
    <c:dispBlanksAs val="gap"/>
    <c:showDLblsOverMax val="0"/>
  </c:chart>
  <c:spPr>
    <a:solidFill>
      <a:schemeClr val="bg1"/>
    </a:solidFill>
    <a:ln>
      <a:noFill/>
    </a:ln>
    <a:effectLst/>
    <a:scene3d>
      <a:camera prst="orthographicFront"/>
      <a:lightRig rig="balanced" dir="t"/>
    </a:scene3d>
    <a:sp3d prstMaterial="fla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hPercent val="110"/>
      <c:rotY val="20"/>
      <c:depthPercent val="60"/>
      <c:rAngAx val="1"/>
    </c:view3D>
    <c:floor>
      <c:thickness val="0"/>
      <c:spPr>
        <a:solidFill>
          <a:srgbClr val="585A5C"/>
        </a:solidFill>
        <a:ln>
          <a:noFill/>
        </a:ln>
        <a:effectLst/>
        <a:sp3d/>
      </c:spPr>
    </c:floor>
    <c:sideWall>
      <c:thickness val="0"/>
      <c:spPr>
        <a:solidFill>
          <a:schemeClr val="bg1"/>
        </a:solidFill>
        <a:ln>
          <a:noFill/>
        </a:ln>
        <a:effectLst/>
        <a:scene3d>
          <a:camera prst="orthographicFront"/>
          <a:lightRig rig="threePt" dir="t"/>
        </a:scene3d>
        <a:sp3d>
          <a:bevelT prst="relaxedInset"/>
        </a:sp3d>
      </c:spPr>
    </c:sideWall>
    <c:backWall>
      <c:thickness val="0"/>
      <c:spPr>
        <a:solidFill>
          <a:srgbClr val="FAF6F6"/>
        </a:solidFill>
        <a:ln>
          <a:noFill/>
        </a:ln>
        <a:effectLst/>
        <a:scene3d>
          <a:camera prst="orthographicFront"/>
          <a:lightRig rig="threePt" dir="t"/>
        </a:scene3d>
        <a:sp3d>
          <a:bevelT prst="relaxedInset"/>
        </a:sp3d>
      </c:spPr>
    </c:backWall>
    <c:plotArea>
      <c:layout>
        <c:manualLayout>
          <c:layoutTarget val="inner"/>
          <c:xMode val="edge"/>
          <c:yMode val="edge"/>
          <c:x val="0.11114788722098749"/>
          <c:y val="5.8087802330727564E-2"/>
          <c:w val="0.8600812383700509"/>
          <c:h val="0.82363993493074084"/>
        </c:manualLayout>
      </c:layout>
      <c:bar3DChart>
        <c:barDir val="col"/>
        <c:grouping val="standard"/>
        <c:varyColors val="0"/>
        <c:ser>
          <c:idx val="0"/>
          <c:order val="0"/>
          <c:tx>
            <c:strRef>
              <c:f>Sheet1!$B$1</c:f>
              <c:strCache>
                <c:ptCount val="1"/>
                <c:pt idx="0">
                  <c:v>Gross Profit</c:v>
                </c:pt>
              </c:strCache>
            </c:strRef>
          </c:tx>
          <c:spPr>
            <a:solidFill>
              <a:srgbClr val="4C5680"/>
            </a:solidFill>
            <a:ln>
              <a:noFill/>
            </a:ln>
            <a:effectLst/>
            <a:scene3d>
              <a:camera prst="orthographicFront"/>
              <a:lightRig rig="threePt" dir="t"/>
            </a:scene3d>
            <a:sp3d prstMaterial="matte"/>
          </c:spPr>
          <c:invertIfNegative val="0"/>
          <c:dPt>
            <c:idx val="0"/>
            <c:invertIfNegative val="0"/>
            <c:bubble3D val="0"/>
            <c:spPr>
              <a:solidFill>
                <a:srgbClr val="6075B0"/>
              </a:solidFill>
              <a:ln>
                <a:noFill/>
              </a:ln>
              <a:effectLst/>
              <a:scene3d>
                <a:camera prst="orthographicFront"/>
                <a:lightRig rig="threePt" dir="t"/>
              </a:scene3d>
              <a:sp3d prstMaterial="matte"/>
            </c:spPr>
            <c:extLst>
              <c:ext xmlns:c16="http://schemas.microsoft.com/office/drawing/2014/chart" uri="{C3380CC4-5D6E-409C-BE32-E72D297353CC}">
                <c16:uniqueId val="{00000001-15D6-4494-9CF5-E2EB0BE9D19D}"/>
              </c:ext>
            </c:extLst>
          </c:dPt>
          <c:dPt>
            <c:idx val="1"/>
            <c:invertIfNegative val="0"/>
            <c:bubble3D val="0"/>
            <c:spPr>
              <a:solidFill>
                <a:srgbClr val="24335C"/>
              </a:solidFill>
              <a:ln>
                <a:noFill/>
              </a:ln>
              <a:effectLst/>
              <a:scene3d>
                <a:camera prst="orthographicFront"/>
                <a:lightRig rig="threePt" dir="t"/>
              </a:scene3d>
              <a:sp3d prstMaterial="matte"/>
            </c:spPr>
            <c:extLst>
              <c:ext xmlns:c16="http://schemas.microsoft.com/office/drawing/2014/chart" uri="{C3380CC4-5D6E-409C-BE32-E72D297353CC}">
                <c16:uniqueId val="{00000003-15D6-4494-9CF5-E2EB0BE9D19D}"/>
              </c:ext>
            </c:extLst>
          </c:dPt>
          <c:dLbls>
            <c:dLbl>
              <c:idx val="0"/>
              <c:layout>
                <c:manualLayout>
                  <c:x val="1.0856990840602859E-2"/>
                  <c:y val="0.13752543968607278"/>
                </c:manualLayout>
              </c:layout>
              <c:numFmt formatCode="&quot;$&quot;#,##0.0" sourceLinked="0"/>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9.1960392159941895E-2"/>
                      <c:h val="8.4388253081066261E-2"/>
                    </c:manualLayout>
                  </c15:layout>
                </c:ext>
                <c:ext xmlns:c16="http://schemas.microsoft.com/office/drawing/2014/chart" uri="{C3380CC4-5D6E-409C-BE32-E72D297353CC}">
                  <c16:uniqueId val="{00000001-15D6-4494-9CF5-E2EB0BE9D19D}"/>
                </c:ext>
              </c:extLst>
            </c:dLbl>
            <c:dLbl>
              <c:idx val="1"/>
              <c:layout>
                <c:manualLayout>
                  <c:x val="1.807462883950136E-2"/>
                  <c:y val="0.11952245249096514"/>
                </c:manualLayout>
              </c:layout>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5D6-4494-9CF5-E2EB0BE9D19D}"/>
                </c:ext>
              </c:extLst>
            </c:dLbl>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FY17Q2</c:v>
                </c:pt>
                <c:pt idx="1">
                  <c:v>FY18Q2</c:v>
                </c:pt>
              </c:strCache>
            </c:strRef>
          </c:cat>
          <c:val>
            <c:numRef>
              <c:f>Sheet1!$B$2:$B$3</c:f>
              <c:numCache>
                <c:formatCode>General</c:formatCode>
                <c:ptCount val="2"/>
                <c:pt idx="0">
                  <c:v>6.4</c:v>
                </c:pt>
                <c:pt idx="1">
                  <c:v>7.4</c:v>
                </c:pt>
              </c:numCache>
            </c:numRef>
          </c:val>
          <c:extLst>
            <c:ext xmlns:c16="http://schemas.microsoft.com/office/drawing/2014/chart" uri="{C3380CC4-5D6E-409C-BE32-E72D297353CC}">
              <c16:uniqueId val="{00000004-15D6-4494-9CF5-E2EB0BE9D19D}"/>
            </c:ext>
          </c:extLst>
        </c:ser>
        <c:dLbls>
          <c:showLegendKey val="0"/>
          <c:showVal val="0"/>
          <c:showCatName val="0"/>
          <c:showSerName val="0"/>
          <c:showPercent val="0"/>
          <c:showBubbleSize val="0"/>
        </c:dLbls>
        <c:gapWidth val="101"/>
        <c:gapDepth val="55"/>
        <c:shape val="box"/>
        <c:axId val="53287552"/>
        <c:axId val="53289344"/>
        <c:axId val="44123904"/>
      </c:bar3DChart>
      <c:catAx>
        <c:axId val="53287552"/>
        <c:scaling>
          <c:orientation val="minMax"/>
        </c:scaling>
        <c:delete val="0"/>
        <c:axPos val="b"/>
        <c:numFmt formatCode="General" sourceLinked="1"/>
        <c:majorTickMark val="none"/>
        <c:minorTickMark val="none"/>
        <c:tickLblPos val="nextTo"/>
        <c:spPr>
          <a:noFill/>
          <a:ln w="101600" cap="flat" cmpd="sng" algn="ctr">
            <a:no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3289344"/>
        <c:crosses val="autoZero"/>
        <c:auto val="1"/>
        <c:lblAlgn val="ctr"/>
        <c:lblOffset val="100"/>
        <c:noMultiLvlLbl val="0"/>
      </c:catAx>
      <c:valAx>
        <c:axId val="53289344"/>
        <c:scaling>
          <c:orientation val="minMax"/>
          <c:min val="0"/>
        </c:scaling>
        <c:delete val="0"/>
        <c:axPos val="l"/>
        <c:majorGridlines>
          <c:spPr>
            <a:ln w="15875" cap="flat" cmpd="sng" algn="ctr">
              <a:solidFill>
                <a:srgbClr val="BFBFBF"/>
              </a:solidFill>
              <a:round/>
            </a:ln>
            <a:effectLst/>
          </c:spPr>
        </c:majorGridlines>
        <c:numFmt formatCode="&quot;$&quot;#,##0" sourceLinked="0"/>
        <c:majorTickMark val="none"/>
        <c:minorTickMark val="none"/>
        <c:tickLblPos val="nextTo"/>
        <c:spPr>
          <a:noFill/>
          <a:ln>
            <a:solidFill>
              <a:srgbClr val="BFBFBF"/>
            </a:solidFill>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3287552"/>
        <c:crosses val="autoZero"/>
        <c:crossBetween val="between"/>
        <c:majorUnit val="2"/>
      </c:valAx>
      <c:serAx>
        <c:axId val="44123904"/>
        <c:scaling>
          <c:orientation val="minMax"/>
        </c:scaling>
        <c:delete val="1"/>
        <c:axPos val="b"/>
        <c:majorTickMark val="out"/>
        <c:minorTickMark val="none"/>
        <c:tickLblPos val="nextTo"/>
        <c:crossAx val="53289344"/>
        <c:crosses val="autoZero"/>
      </c:serAx>
      <c:spPr>
        <a:noFill/>
        <a:ln>
          <a:noFill/>
        </a:ln>
        <a:effectLst/>
      </c:spPr>
    </c:plotArea>
    <c:plotVisOnly val="1"/>
    <c:dispBlanksAs val="gap"/>
    <c:showDLblsOverMax val="0"/>
  </c:chart>
  <c:spPr>
    <a:solidFill>
      <a:schemeClr val="bg1"/>
    </a:solidFill>
    <a:ln>
      <a:noFill/>
    </a:ln>
    <a:effectLst/>
    <a:scene3d>
      <a:camera prst="orthographicFront"/>
      <a:lightRig rig="balanced" dir="t"/>
    </a:scene3d>
    <a:sp3d prstMaterial="fla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hPercent val="110"/>
      <c:rotY val="20"/>
      <c:depthPercent val="60"/>
      <c:rAngAx val="1"/>
    </c:view3D>
    <c:floor>
      <c:thickness val="0"/>
      <c:spPr>
        <a:solidFill>
          <a:srgbClr val="585A5C"/>
        </a:solidFill>
        <a:ln>
          <a:noFill/>
        </a:ln>
        <a:effectLst/>
        <a:sp3d/>
      </c:spPr>
    </c:floor>
    <c:sideWall>
      <c:thickness val="0"/>
      <c:spPr>
        <a:solidFill>
          <a:schemeClr val="bg1"/>
        </a:solidFill>
        <a:ln>
          <a:noFill/>
        </a:ln>
        <a:effectLst/>
        <a:scene3d>
          <a:camera prst="orthographicFront"/>
          <a:lightRig rig="threePt" dir="t"/>
        </a:scene3d>
        <a:sp3d>
          <a:bevelT prst="relaxedInset"/>
        </a:sp3d>
      </c:spPr>
    </c:sideWall>
    <c:backWall>
      <c:thickness val="0"/>
      <c:spPr>
        <a:solidFill>
          <a:srgbClr val="FAF6F6"/>
        </a:solidFill>
        <a:ln>
          <a:noFill/>
        </a:ln>
        <a:effectLst/>
        <a:scene3d>
          <a:camera prst="orthographicFront"/>
          <a:lightRig rig="threePt" dir="t"/>
        </a:scene3d>
        <a:sp3d>
          <a:bevelT prst="relaxedInset"/>
        </a:sp3d>
      </c:spPr>
    </c:backWall>
    <c:plotArea>
      <c:layout>
        <c:manualLayout>
          <c:layoutTarget val="inner"/>
          <c:xMode val="edge"/>
          <c:yMode val="edge"/>
          <c:x val="6.5032175114158514E-2"/>
          <c:y val="6.2607985975518962E-2"/>
          <c:w val="0.90494142001528688"/>
          <c:h val="0.7929642542424149"/>
        </c:manualLayout>
      </c:layout>
      <c:bar3DChart>
        <c:barDir val="col"/>
        <c:grouping val="standard"/>
        <c:varyColors val="0"/>
        <c:ser>
          <c:idx val="0"/>
          <c:order val="0"/>
          <c:tx>
            <c:strRef>
              <c:f>Sheet1!$B$1</c:f>
              <c:strCache>
                <c:ptCount val="1"/>
                <c:pt idx="0">
                  <c:v>Operating Income</c:v>
                </c:pt>
              </c:strCache>
            </c:strRef>
          </c:tx>
          <c:spPr>
            <a:solidFill>
              <a:srgbClr val="4C5680"/>
            </a:solidFill>
            <a:ln>
              <a:noFill/>
            </a:ln>
            <a:effectLst/>
            <a:scene3d>
              <a:camera prst="orthographicFront"/>
              <a:lightRig rig="threePt" dir="t"/>
            </a:scene3d>
            <a:sp3d prstMaterial="matte"/>
          </c:spPr>
          <c:invertIfNegative val="0"/>
          <c:dPt>
            <c:idx val="0"/>
            <c:invertIfNegative val="0"/>
            <c:bubble3D val="0"/>
            <c:spPr>
              <a:solidFill>
                <a:srgbClr val="6075B0"/>
              </a:solidFill>
              <a:ln>
                <a:noFill/>
              </a:ln>
              <a:effectLst/>
              <a:scene3d>
                <a:camera prst="orthographicFront"/>
                <a:lightRig rig="threePt" dir="t"/>
              </a:scene3d>
              <a:sp3d prstMaterial="matte"/>
            </c:spPr>
            <c:extLst>
              <c:ext xmlns:c16="http://schemas.microsoft.com/office/drawing/2014/chart" uri="{C3380CC4-5D6E-409C-BE32-E72D297353CC}">
                <c16:uniqueId val="{00000001-4BFB-40B5-8ED5-3F7301301F21}"/>
              </c:ext>
            </c:extLst>
          </c:dPt>
          <c:dPt>
            <c:idx val="1"/>
            <c:invertIfNegative val="0"/>
            <c:bubble3D val="0"/>
            <c:spPr>
              <a:solidFill>
                <a:srgbClr val="24335C"/>
              </a:solidFill>
              <a:ln>
                <a:noFill/>
              </a:ln>
              <a:effectLst/>
              <a:scene3d>
                <a:camera prst="orthographicFront"/>
                <a:lightRig rig="threePt" dir="t"/>
              </a:scene3d>
              <a:sp3d prstMaterial="matte"/>
            </c:spPr>
            <c:extLst>
              <c:ext xmlns:c16="http://schemas.microsoft.com/office/drawing/2014/chart" uri="{C3380CC4-5D6E-409C-BE32-E72D297353CC}">
                <c16:uniqueId val="{00000003-4BFB-40B5-8ED5-3F7301301F21}"/>
              </c:ext>
            </c:extLst>
          </c:dPt>
          <c:dLbls>
            <c:dLbl>
              <c:idx val="0"/>
              <c:layout>
                <c:manualLayout>
                  <c:x val="1.4222404181826539E-2"/>
                  <c:y val="9.3373629368252192E-2"/>
                </c:manualLayout>
              </c:layout>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BFB-40B5-8ED5-3F7301301F21}"/>
                </c:ext>
              </c:extLst>
            </c:dLbl>
            <c:dLbl>
              <c:idx val="1"/>
              <c:layout>
                <c:manualLayout>
                  <c:x val="1.4590149286262878E-2"/>
                  <c:y val="9.5354250187526871E-2"/>
                </c:manualLayout>
              </c:layout>
              <c:tx>
                <c:rich>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r>
                      <a:rPr lang="en-US" sz="1400" dirty="0"/>
                      <a:t>$2.2</a:t>
                    </a:r>
                  </a:p>
                </c:rich>
              </c:tx>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BFB-40B5-8ED5-3F7301301F21}"/>
                </c:ext>
              </c:extLst>
            </c:dLbl>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FY17Q2</c:v>
                </c:pt>
                <c:pt idx="1">
                  <c:v>FY18Q2</c:v>
                </c:pt>
              </c:strCache>
            </c:strRef>
          </c:cat>
          <c:val>
            <c:numRef>
              <c:f>Sheet1!$B$2:$B$3</c:f>
              <c:numCache>
                <c:formatCode>General</c:formatCode>
                <c:ptCount val="2"/>
                <c:pt idx="0">
                  <c:v>1.8</c:v>
                </c:pt>
                <c:pt idx="1">
                  <c:v>2.2000000000000002</c:v>
                </c:pt>
              </c:numCache>
            </c:numRef>
          </c:val>
          <c:extLst>
            <c:ext xmlns:c16="http://schemas.microsoft.com/office/drawing/2014/chart" uri="{C3380CC4-5D6E-409C-BE32-E72D297353CC}">
              <c16:uniqueId val="{00000004-4BFB-40B5-8ED5-3F7301301F21}"/>
            </c:ext>
          </c:extLst>
        </c:ser>
        <c:dLbls>
          <c:showLegendKey val="0"/>
          <c:showVal val="0"/>
          <c:showCatName val="0"/>
          <c:showSerName val="0"/>
          <c:showPercent val="0"/>
          <c:showBubbleSize val="0"/>
        </c:dLbls>
        <c:gapWidth val="101"/>
        <c:gapDepth val="55"/>
        <c:shape val="box"/>
        <c:axId val="52948992"/>
        <c:axId val="52950528"/>
        <c:axId val="44125696"/>
      </c:bar3DChart>
      <c:catAx>
        <c:axId val="52948992"/>
        <c:scaling>
          <c:orientation val="minMax"/>
        </c:scaling>
        <c:delete val="0"/>
        <c:axPos val="b"/>
        <c:numFmt formatCode="General" sourceLinked="1"/>
        <c:majorTickMark val="none"/>
        <c:minorTickMark val="none"/>
        <c:tickLblPos val="nextTo"/>
        <c:spPr>
          <a:noFill/>
          <a:ln w="101600" cap="flat" cmpd="sng" algn="ctr">
            <a:no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2950528"/>
        <c:crosses val="autoZero"/>
        <c:auto val="1"/>
        <c:lblAlgn val="ctr"/>
        <c:lblOffset val="100"/>
        <c:noMultiLvlLbl val="0"/>
      </c:catAx>
      <c:valAx>
        <c:axId val="52950528"/>
        <c:scaling>
          <c:orientation val="minMax"/>
          <c:min val="0"/>
        </c:scaling>
        <c:delete val="0"/>
        <c:axPos val="l"/>
        <c:majorGridlines>
          <c:spPr>
            <a:ln w="15875" cap="flat" cmpd="sng" algn="ctr">
              <a:solidFill>
                <a:srgbClr val="BFBFBF"/>
              </a:solidFill>
              <a:round/>
            </a:ln>
            <a:effectLst/>
          </c:spPr>
        </c:majorGridlines>
        <c:numFmt formatCode="&quot;$&quot;#,##0.0" sourceLinked="0"/>
        <c:majorTickMark val="none"/>
        <c:minorTickMark val="none"/>
        <c:tickLblPos val="nextTo"/>
        <c:spPr>
          <a:noFill/>
          <a:ln>
            <a:solidFill>
              <a:srgbClr val="BFBFBF"/>
            </a:solidFill>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2948992"/>
        <c:crosses val="autoZero"/>
        <c:crossBetween val="between"/>
        <c:minorUnit val="0.5"/>
      </c:valAx>
      <c:serAx>
        <c:axId val="44125696"/>
        <c:scaling>
          <c:orientation val="minMax"/>
        </c:scaling>
        <c:delete val="1"/>
        <c:axPos val="b"/>
        <c:majorTickMark val="out"/>
        <c:minorTickMark val="none"/>
        <c:tickLblPos val="nextTo"/>
        <c:crossAx val="52950528"/>
        <c:crosses val="autoZero"/>
      </c:serAx>
      <c:spPr>
        <a:noFill/>
        <a:ln>
          <a:noFill/>
        </a:ln>
        <a:effectLst/>
      </c:spPr>
    </c:plotArea>
    <c:plotVisOnly val="1"/>
    <c:dispBlanksAs val="gap"/>
    <c:showDLblsOverMax val="0"/>
  </c:chart>
  <c:spPr>
    <a:solidFill>
      <a:schemeClr val="bg1"/>
    </a:solidFill>
    <a:ln>
      <a:noFill/>
    </a:ln>
    <a:effectLst/>
    <a:scene3d>
      <a:camera prst="orthographicFront"/>
      <a:lightRig rig="balanced" dir="t"/>
    </a:scene3d>
    <a:sp3d prstMaterial="fla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hPercent val="110"/>
      <c:rotY val="20"/>
      <c:depthPercent val="60"/>
      <c:rAngAx val="1"/>
    </c:view3D>
    <c:floor>
      <c:thickness val="0"/>
      <c:spPr>
        <a:solidFill>
          <a:srgbClr val="585A5C"/>
        </a:solidFill>
        <a:ln>
          <a:noFill/>
        </a:ln>
        <a:effectLst/>
        <a:sp3d/>
      </c:spPr>
    </c:floor>
    <c:sideWall>
      <c:thickness val="0"/>
      <c:spPr>
        <a:solidFill>
          <a:srgbClr val="FAF6F6"/>
        </a:solidFill>
        <a:ln>
          <a:noFill/>
        </a:ln>
        <a:effectLst/>
        <a:scene3d>
          <a:camera prst="orthographicFront"/>
          <a:lightRig rig="threePt" dir="t"/>
        </a:scene3d>
        <a:sp3d>
          <a:bevelT prst="relaxedInset"/>
        </a:sp3d>
      </c:spPr>
    </c:sideWall>
    <c:backWall>
      <c:thickness val="0"/>
      <c:spPr>
        <a:solidFill>
          <a:srgbClr val="FAF6F6"/>
        </a:solidFill>
        <a:ln>
          <a:noFill/>
        </a:ln>
        <a:effectLst/>
        <a:scene3d>
          <a:camera prst="orthographicFront"/>
          <a:lightRig rig="threePt" dir="t"/>
        </a:scene3d>
        <a:sp3d>
          <a:bevelT prst="relaxedInset"/>
        </a:sp3d>
      </c:spPr>
    </c:backWall>
    <c:plotArea>
      <c:layout>
        <c:manualLayout>
          <c:layoutTarget val="inner"/>
          <c:xMode val="edge"/>
          <c:yMode val="edge"/>
          <c:x val="8.5667235448182472E-2"/>
          <c:y val="2.1295112306426826E-2"/>
          <c:w val="0.89678374761978286"/>
          <c:h val="0.87655019064575035"/>
        </c:manualLayout>
      </c:layout>
      <c:bar3DChart>
        <c:barDir val="col"/>
        <c:grouping val="standard"/>
        <c:varyColors val="0"/>
        <c:ser>
          <c:idx val="0"/>
          <c:order val="0"/>
          <c:tx>
            <c:strRef>
              <c:f>Sheet1!$B$1</c:f>
              <c:strCache>
                <c:ptCount val="1"/>
                <c:pt idx="0">
                  <c:v>Adjusted EBITDA</c:v>
                </c:pt>
              </c:strCache>
            </c:strRef>
          </c:tx>
          <c:spPr>
            <a:solidFill>
              <a:srgbClr val="4C5680"/>
            </a:solidFill>
            <a:ln>
              <a:noFill/>
            </a:ln>
            <a:effectLst/>
            <a:scene3d>
              <a:camera prst="orthographicFront"/>
              <a:lightRig rig="threePt" dir="t"/>
            </a:scene3d>
            <a:sp3d prstMaterial="matte"/>
          </c:spPr>
          <c:invertIfNegative val="0"/>
          <c:dPt>
            <c:idx val="0"/>
            <c:invertIfNegative val="0"/>
            <c:bubble3D val="0"/>
            <c:spPr>
              <a:solidFill>
                <a:srgbClr val="6075B0"/>
              </a:solidFill>
              <a:ln>
                <a:noFill/>
              </a:ln>
              <a:effectLst/>
              <a:scene3d>
                <a:camera prst="orthographicFront"/>
                <a:lightRig rig="threePt" dir="t"/>
              </a:scene3d>
              <a:sp3d prstMaterial="matte"/>
            </c:spPr>
            <c:extLst>
              <c:ext xmlns:c16="http://schemas.microsoft.com/office/drawing/2014/chart" uri="{C3380CC4-5D6E-409C-BE32-E72D297353CC}">
                <c16:uniqueId val="{00000001-F951-49F6-9279-82B901883CE5}"/>
              </c:ext>
            </c:extLst>
          </c:dPt>
          <c:dPt>
            <c:idx val="1"/>
            <c:invertIfNegative val="0"/>
            <c:bubble3D val="0"/>
            <c:spPr>
              <a:solidFill>
                <a:srgbClr val="24335C"/>
              </a:solidFill>
              <a:ln>
                <a:noFill/>
              </a:ln>
              <a:effectLst/>
              <a:scene3d>
                <a:camera prst="orthographicFront"/>
                <a:lightRig rig="threePt" dir="t"/>
              </a:scene3d>
              <a:sp3d prstMaterial="matte"/>
            </c:spPr>
            <c:extLst>
              <c:ext xmlns:c16="http://schemas.microsoft.com/office/drawing/2014/chart" uri="{C3380CC4-5D6E-409C-BE32-E72D297353CC}">
                <c16:uniqueId val="{00000003-F951-49F6-9279-82B901883CE5}"/>
              </c:ext>
            </c:extLst>
          </c:dPt>
          <c:dLbls>
            <c:dLbl>
              <c:idx val="0"/>
              <c:layout>
                <c:manualLayout>
                  <c:x val="3.8799462538383202E-3"/>
                  <c:y val="0.18032873205664096"/>
                </c:manualLayout>
              </c:layout>
              <c:tx>
                <c:rich>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r>
                      <a:rPr lang="en-US" dirty="0"/>
                      <a:t>$2.4</a:t>
                    </a:r>
                  </a:p>
                </c:rich>
              </c:tx>
              <c:numFmt formatCode="&quot;$&quot;#,##0.0" sourceLinked="0"/>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6644510721977993"/>
                      <c:h val="0.16460905349794239"/>
                    </c:manualLayout>
                  </c15:layout>
                </c:ext>
                <c:ext xmlns:c16="http://schemas.microsoft.com/office/drawing/2014/chart" uri="{C3380CC4-5D6E-409C-BE32-E72D297353CC}">
                  <c16:uniqueId val="{00000001-F951-49F6-9279-82B901883CE5}"/>
                </c:ext>
              </c:extLst>
            </c:dLbl>
            <c:dLbl>
              <c:idx val="1"/>
              <c:layout>
                <c:manualLayout>
                  <c:x val="1.0217111610480169E-2"/>
                  <c:y val="0.12806022567426623"/>
                </c:manualLayout>
              </c:layout>
              <c:tx>
                <c:rich>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r>
                      <a:rPr lang="en-US" dirty="0"/>
                      <a:t>$2.8</a:t>
                    </a:r>
                  </a:p>
                </c:rich>
              </c:tx>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951-49F6-9279-82B901883CE5}"/>
                </c:ext>
              </c:extLst>
            </c:dLbl>
            <c:numFmt formatCode="&quot;$&quot;#,##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FY17Q2</c:v>
                </c:pt>
                <c:pt idx="1">
                  <c:v>FY18Q2</c:v>
                </c:pt>
              </c:strCache>
            </c:strRef>
          </c:cat>
          <c:val>
            <c:numRef>
              <c:f>Sheet1!$B$2:$B$3</c:f>
              <c:numCache>
                <c:formatCode>General</c:formatCode>
                <c:ptCount val="2"/>
                <c:pt idx="0">
                  <c:v>2.4</c:v>
                </c:pt>
                <c:pt idx="1">
                  <c:v>2.8</c:v>
                </c:pt>
              </c:numCache>
            </c:numRef>
          </c:val>
          <c:extLst>
            <c:ext xmlns:c16="http://schemas.microsoft.com/office/drawing/2014/chart" uri="{C3380CC4-5D6E-409C-BE32-E72D297353CC}">
              <c16:uniqueId val="{00000004-F951-49F6-9279-82B901883CE5}"/>
            </c:ext>
          </c:extLst>
        </c:ser>
        <c:dLbls>
          <c:showLegendKey val="0"/>
          <c:showVal val="0"/>
          <c:showCatName val="0"/>
          <c:showSerName val="0"/>
          <c:showPercent val="0"/>
          <c:showBubbleSize val="0"/>
        </c:dLbls>
        <c:gapWidth val="101"/>
        <c:gapDepth val="55"/>
        <c:shape val="box"/>
        <c:axId val="54989952"/>
        <c:axId val="54991488"/>
        <c:axId val="53302144"/>
      </c:bar3DChart>
      <c:catAx>
        <c:axId val="54989952"/>
        <c:scaling>
          <c:orientation val="minMax"/>
        </c:scaling>
        <c:delete val="0"/>
        <c:axPos val="b"/>
        <c:numFmt formatCode="General" sourceLinked="1"/>
        <c:majorTickMark val="none"/>
        <c:minorTickMark val="none"/>
        <c:tickLblPos val="nextTo"/>
        <c:spPr>
          <a:noFill/>
          <a:ln w="101600" cap="flat" cmpd="sng" algn="ctr">
            <a:no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4991488"/>
        <c:crosses val="autoZero"/>
        <c:auto val="1"/>
        <c:lblAlgn val="ctr"/>
        <c:lblOffset val="100"/>
        <c:noMultiLvlLbl val="0"/>
      </c:catAx>
      <c:valAx>
        <c:axId val="54991488"/>
        <c:scaling>
          <c:orientation val="minMax"/>
          <c:max val="3"/>
          <c:min val="0"/>
        </c:scaling>
        <c:delete val="0"/>
        <c:axPos val="l"/>
        <c:majorGridlines>
          <c:spPr>
            <a:ln w="15875" cap="flat" cmpd="sng" algn="ctr">
              <a:solidFill>
                <a:srgbClr val="BFBFBF"/>
              </a:solidFill>
              <a:round/>
            </a:ln>
            <a:effectLst/>
          </c:spPr>
        </c:majorGridlines>
        <c:numFmt formatCode="&quot;$&quot;#,##0.0" sourceLinked="0"/>
        <c:majorTickMark val="none"/>
        <c:minorTickMark val="none"/>
        <c:tickLblPos val="nextTo"/>
        <c:spPr>
          <a:noFill/>
          <a:ln>
            <a:solidFill>
              <a:srgbClr val="BFBFBF"/>
            </a:solidFill>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4989952"/>
        <c:crosses val="autoZero"/>
        <c:crossBetween val="between"/>
        <c:majorUnit val="1"/>
      </c:valAx>
      <c:serAx>
        <c:axId val="53302144"/>
        <c:scaling>
          <c:orientation val="minMax"/>
        </c:scaling>
        <c:delete val="1"/>
        <c:axPos val="b"/>
        <c:majorTickMark val="out"/>
        <c:minorTickMark val="none"/>
        <c:tickLblPos val="nextTo"/>
        <c:crossAx val="54991488"/>
        <c:crosses val="autoZero"/>
      </c:serAx>
      <c:spPr>
        <a:noFill/>
        <a:ln>
          <a:noFill/>
        </a:ln>
        <a:effectLst/>
      </c:spPr>
    </c:plotArea>
    <c:plotVisOnly val="1"/>
    <c:dispBlanksAs val="gap"/>
    <c:showDLblsOverMax val="0"/>
  </c:chart>
  <c:spPr>
    <a:solidFill>
      <a:schemeClr val="bg1"/>
    </a:solidFill>
    <a:ln>
      <a:noFill/>
    </a:ln>
    <a:effectLst/>
    <a:scene3d>
      <a:camera prst="orthographicFront"/>
      <a:lightRig rig="balanced" dir="t"/>
    </a:scene3d>
    <a:sp3d prstMaterial="fla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0.00859</cdr:x>
      <cdr:y>0.90517</cdr:y>
    </cdr:from>
    <cdr:to>
      <cdr:x>0.06122</cdr:x>
      <cdr:y>0.96429</cdr:y>
    </cdr:to>
    <cdr:sp macro="" textlink="">
      <cdr:nvSpPr>
        <cdr:cNvPr id="2" name="Rectangle 1"/>
        <cdr:cNvSpPr/>
      </cdr:nvSpPr>
      <cdr:spPr>
        <a:xfrm xmlns:a="http://schemas.openxmlformats.org/drawingml/2006/main">
          <a:off x="37318" y="2888290"/>
          <a:ext cx="228600" cy="188642"/>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A74507B8-DCA8-4D5A-9A27-4C81C8E0461F}" type="datetimeFigureOut">
              <a:rPr lang="en-US" smtClean="0"/>
              <a:t>5/15/2018</a:t>
            </a:fld>
            <a:endParaRPr lang="en-US" dirty="0"/>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9CB48C77-F165-45F7-B783-066DD38FA3C2}" type="slidenum">
              <a:rPr lang="en-US" smtClean="0"/>
              <a:t>‹#›</a:t>
            </a:fld>
            <a:endParaRPr lang="en-US" dirty="0"/>
          </a:p>
        </p:txBody>
      </p:sp>
    </p:spTree>
    <p:extLst>
      <p:ext uri="{BB962C8B-B14F-4D97-AF65-F5344CB8AC3E}">
        <p14:creationId xmlns:p14="http://schemas.microsoft.com/office/powerpoint/2010/main" val="84986903"/>
      </p:ext>
    </p:extLst>
  </p:cSld>
  <p:clrMap bg1="lt1" tx1="dk1" bg2="lt2" tx2="dk2" accent1="accent1" accent2="accent2" accent3="accent3" accent4="accent4" accent5="accent5" accent6="accent6" hlink="hlink" folHlink="folHlink"/>
  <p:notesStyle>
    <a:lvl1pPr marL="0" algn="l" defTabSz="913658" rtl="0" eaLnBrk="1" latinLnBrk="0" hangingPunct="1">
      <a:defRPr sz="1200" kern="1200">
        <a:solidFill>
          <a:schemeClr val="tx1"/>
        </a:solidFill>
        <a:latin typeface="+mn-lt"/>
        <a:ea typeface="+mn-ea"/>
        <a:cs typeface="+mn-cs"/>
      </a:defRPr>
    </a:lvl1pPr>
    <a:lvl2pPr marL="456806" algn="l" defTabSz="913658" rtl="0" eaLnBrk="1" latinLnBrk="0" hangingPunct="1">
      <a:defRPr sz="1200" kern="1200">
        <a:solidFill>
          <a:schemeClr val="tx1"/>
        </a:solidFill>
        <a:latin typeface="+mn-lt"/>
        <a:ea typeface="+mn-ea"/>
        <a:cs typeface="+mn-cs"/>
      </a:defRPr>
    </a:lvl2pPr>
    <a:lvl3pPr marL="913658" algn="l" defTabSz="913658" rtl="0" eaLnBrk="1" latinLnBrk="0" hangingPunct="1">
      <a:defRPr sz="1200" kern="1200">
        <a:solidFill>
          <a:schemeClr val="tx1"/>
        </a:solidFill>
        <a:latin typeface="+mn-lt"/>
        <a:ea typeface="+mn-ea"/>
        <a:cs typeface="+mn-cs"/>
      </a:defRPr>
    </a:lvl3pPr>
    <a:lvl4pPr marL="1370478" algn="l" defTabSz="913658" rtl="0" eaLnBrk="1" latinLnBrk="0" hangingPunct="1">
      <a:defRPr sz="1200" kern="1200">
        <a:solidFill>
          <a:schemeClr val="tx1"/>
        </a:solidFill>
        <a:latin typeface="+mn-lt"/>
        <a:ea typeface="+mn-ea"/>
        <a:cs typeface="+mn-cs"/>
      </a:defRPr>
    </a:lvl4pPr>
    <a:lvl5pPr marL="1827314" algn="l" defTabSz="913658" rtl="0" eaLnBrk="1" latinLnBrk="0" hangingPunct="1">
      <a:defRPr sz="1200" kern="1200">
        <a:solidFill>
          <a:schemeClr val="tx1"/>
        </a:solidFill>
        <a:latin typeface="+mn-lt"/>
        <a:ea typeface="+mn-ea"/>
        <a:cs typeface="+mn-cs"/>
      </a:defRPr>
    </a:lvl5pPr>
    <a:lvl6pPr marL="2284119" algn="l" defTabSz="913658" rtl="0" eaLnBrk="1" latinLnBrk="0" hangingPunct="1">
      <a:defRPr sz="1200" kern="1200">
        <a:solidFill>
          <a:schemeClr val="tx1"/>
        </a:solidFill>
        <a:latin typeface="+mn-lt"/>
        <a:ea typeface="+mn-ea"/>
        <a:cs typeface="+mn-cs"/>
      </a:defRPr>
    </a:lvl6pPr>
    <a:lvl7pPr marL="2740925" algn="l" defTabSz="913658" rtl="0" eaLnBrk="1" latinLnBrk="0" hangingPunct="1">
      <a:defRPr sz="1200" kern="1200">
        <a:solidFill>
          <a:schemeClr val="tx1"/>
        </a:solidFill>
        <a:latin typeface="+mn-lt"/>
        <a:ea typeface="+mn-ea"/>
        <a:cs typeface="+mn-cs"/>
      </a:defRPr>
    </a:lvl7pPr>
    <a:lvl8pPr marL="3197760" algn="l" defTabSz="913658" rtl="0" eaLnBrk="1" latinLnBrk="0" hangingPunct="1">
      <a:defRPr sz="1200" kern="1200">
        <a:solidFill>
          <a:schemeClr val="tx1"/>
        </a:solidFill>
        <a:latin typeface="+mn-lt"/>
        <a:ea typeface="+mn-ea"/>
        <a:cs typeface="+mn-cs"/>
      </a:defRPr>
    </a:lvl8pPr>
    <a:lvl9pPr marL="3654583" algn="l" defTabSz="91365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381000" y="2419350"/>
            <a:ext cx="4648200" cy="685800"/>
          </a:xfrm>
          <a:prstGeom prst="rect">
            <a:avLst/>
          </a:prstGeom>
          <a:noFill/>
          <a:ln>
            <a:noFill/>
          </a:ln>
        </p:spPr>
        <p:txBody>
          <a:bodyPr anchor="t"/>
          <a:lstStyle>
            <a:lvl1pPr algn="l">
              <a:defRPr sz="4000" b="1" cap="none">
                <a:solidFill>
                  <a:srgbClr val="142456"/>
                </a:solidFill>
                <a:latin typeface="Myriad Pro" pitchFamily="34" charset="0"/>
                <a:cs typeface="Arial" panose="020B0604020202020204" pitchFamily="34" charset="0"/>
              </a:defRPr>
            </a:lvl1pPr>
          </a:lstStyle>
          <a:p>
            <a:r>
              <a:rPr lang="en-US" dirty="0"/>
              <a:t>Title Here</a:t>
            </a:r>
          </a:p>
        </p:txBody>
      </p:sp>
      <p:sp>
        <p:nvSpPr>
          <p:cNvPr id="8" name="Subtitle 2"/>
          <p:cNvSpPr>
            <a:spLocks noGrp="1"/>
          </p:cNvSpPr>
          <p:nvPr>
            <p:ph type="subTitle" idx="1" hasCustomPrompt="1"/>
          </p:nvPr>
        </p:nvSpPr>
        <p:spPr>
          <a:xfrm>
            <a:off x="381000" y="3181350"/>
            <a:ext cx="4648200" cy="609600"/>
          </a:xfrm>
          <a:prstGeom prst="rect">
            <a:avLst/>
          </a:prstGeom>
        </p:spPr>
        <p:txBody>
          <a:bodyPr/>
          <a:lstStyle>
            <a:lvl1pPr marL="0" indent="0" algn="l">
              <a:buNone/>
              <a:defRPr sz="2400">
                <a:solidFill>
                  <a:schemeClr val="tx1">
                    <a:lumMod val="65000"/>
                    <a:lumOff val="35000"/>
                  </a:schemeClr>
                </a:solidFill>
                <a:latin typeface="Myriad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Here</a:t>
            </a:r>
          </a:p>
        </p:txBody>
      </p:sp>
    </p:spTree>
    <p:extLst>
      <p:ext uri="{BB962C8B-B14F-4D97-AF65-F5344CB8AC3E}">
        <p14:creationId xmlns:p14="http://schemas.microsoft.com/office/powerpoint/2010/main" val="2387913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66749"/>
            <a:ext cx="5486400" cy="287893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0" y="4705350"/>
            <a:ext cx="1066800" cy="273844"/>
          </a:xfrm>
          <a:prstGeom prst="rect">
            <a:avLst/>
          </a:prstGeom>
        </p:spPr>
        <p:txBody>
          <a:bodyPr/>
          <a:lstStyle/>
          <a:p>
            <a:endParaRPr lang="en-US" dirty="0">
              <a:solidFill>
                <a:prstClr val="white"/>
              </a:solidFill>
            </a:endParaRPr>
          </a:p>
        </p:txBody>
      </p:sp>
      <p:sp>
        <p:nvSpPr>
          <p:cNvPr id="9" name="Footer Placeholder 8"/>
          <p:cNvSpPr>
            <a:spLocks noGrp="1"/>
          </p:cNvSpPr>
          <p:nvPr>
            <p:ph type="ftr" sz="quarter" idx="11"/>
          </p:nvPr>
        </p:nvSpPr>
        <p:spPr>
          <a:xfrm>
            <a:off x="1143000" y="4781550"/>
            <a:ext cx="6324601" cy="273844"/>
          </a:xfrm>
          <a:prstGeom prst="rect">
            <a:avLst/>
          </a:prstGeom>
        </p:spPr>
        <p:txBody>
          <a:bodyPr/>
          <a:lstStyle/>
          <a:p>
            <a:r>
              <a:rPr lang="en-US"/>
              <a:t>DLHC FY18Q2 Results -- May 16, 2018</a:t>
            </a:r>
            <a:endParaRPr lang="en-US" dirty="0"/>
          </a:p>
        </p:txBody>
      </p:sp>
      <p:sp>
        <p:nvSpPr>
          <p:cNvPr id="10" name="Slide Number Placeholder 9"/>
          <p:cNvSpPr>
            <a:spLocks noGrp="1"/>
          </p:cNvSpPr>
          <p:nvPr>
            <p:ph type="sldNum" sz="quarter" idx="12"/>
          </p:nvPr>
        </p:nvSpPr>
        <p:spPr>
          <a:xfrm>
            <a:off x="7467600" y="4781550"/>
            <a:ext cx="1676400" cy="273844"/>
          </a:xfrm>
          <a:prstGeom prst="rect">
            <a:avLst/>
          </a:prstGeom>
        </p:spPr>
        <p:txBody>
          <a:bodyPr/>
          <a:lstStyle/>
          <a:p>
            <a:r>
              <a:rPr lang="en-US" sz="700" dirty="0"/>
              <a:t>1/29/2018</a:t>
            </a:r>
          </a:p>
          <a:p>
            <a:r>
              <a:rPr lang="en-US" sz="700" b="0" dirty="0"/>
              <a:t>2018 Confidential and Proprietary</a:t>
            </a:r>
          </a:p>
        </p:txBody>
      </p:sp>
    </p:spTree>
    <p:extLst>
      <p:ext uri="{BB962C8B-B14F-4D97-AF65-F5344CB8AC3E}">
        <p14:creationId xmlns:p14="http://schemas.microsoft.com/office/powerpoint/2010/main" val="3972064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itle 1"/>
          <p:cNvSpPr>
            <a:spLocks noGrp="1"/>
          </p:cNvSpPr>
          <p:nvPr>
            <p:ph type="ctrTitle"/>
          </p:nvPr>
        </p:nvSpPr>
        <p:spPr>
          <a:xfrm>
            <a:off x="4572000" y="2190783"/>
            <a:ext cx="4191000" cy="745331"/>
          </a:xfrm>
          <a:prstGeom prst="rect">
            <a:avLst/>
          </a:prstGeom>
        </p:spPr>
        <p:txBody>
          <a:bodyPr lIns="91374" tIns="45687" rIns="91374" bIns="45687" anchor="ctr"/>
          <a:lstStyle>
            <a:lvl1pPr algn="r">
              <a:defRPr sz="4000" b="1">
                <a:solidFill>
                  <a:schemeClr val="bg1"/>
                </a:solidFill>
                <a:latin typeface="Myriad Pro" pitchFamily="34" charset="0"/>
              </a:defRPr>
            </a:lvl1pPr>
          </a:lstStyle>
          <a:p>
            <a:r>
              <a:rPr lang="en-US" dirty="0"/>
              <a:t>Click to edit Master title style</a:t>
            </a:r>
          </a:p>
        </p:txBody>
      </p:sp>
      <p:sp>
        <p:nvSpPr>
          <p:cNvPr id="9" name="Slide Number Placeholder 5"/>
          <p:cNvSpPr>
            <a:spLocks noGrp="1"/>
          </p:cNvSpPr>
          <p:nvPr>
            <p:ph type="sldNum" sz="quarter" idx="12"/>
          </p:nvPr>
        </p:nvSpPr>
        <p:spPr>
          <a:xfrm>
            <a:off x="152400" y="4705350"/>
            <a:ext cx="762000" cy="273844"/>
          </a:xfrm>
          <a:prstGeom prst="rect">
            <a:avLst/>
          </a:prstGeom>
        </p:spPr>
        <p:txBody>
          <a:bodyPr lIns="91374" tIns="45687" rIns="91374" bIns="45687"/>
          <a:lstStyle>
            <a:lvl1pPr algn="r">
              <a:defRPr sz="900" b="1">
                <a:solidFill>
                  <a:schemeClr val="bg1"/>
                </a:solidFill>
                <a:latin typeface="Myriad Pro" pitchFamily="34" charset="0"/>
              </a:defRPr>
            </a:lvl1pPr>
          </a:lstStyle>
          <a:p>
            <a:fld id="{B85EF320-C0C2-4ACB-9B10-CBEFD83DD9E6}" type="slidenum">
              <a:rPr lang="en-US" smtClean="0"/>
              <a:pPr/>
              <a:t>‹#›</a:t>
            </a:fld>
            <a:endParaRPr lang="en-US" dirty="0"/>
          </a:p>
        </p:txBody>
      </p:sp>
    </p:spTree>
    <p:extLst>
      <p:ext uri="{BB962C8B-B14F-4D97-AF65-F5344CB8AC3E}">
        <p14:creationId xmlns:p14="http://schemas.microsoft.com/office/powerpoint/2010/main" val="337024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44611" y="514593"/>
            <a:ext cx="6194044" cy="1133231"/>
          </a:xfrm>
          <a:prstGeom prst="rect">
            <a:avLst/>
          </a:prstGeom>
        </p:spPr>
        <p:txBody>
          <a:bodyPr lIns="68531" tIns="34289" rIns="68531" bIns="34289" anchor="ctr">
            <a:noAutofit/>
          </a:bodyPr>
          <a:lstStyle>
            <a:lvl1pPr>
              <a:lnSpc>
                <a:spcPts val="4875"/>
              </a:lnSpc>
              <a:defRPr sz="5000">
                <a:solidFill>
                  <a:schemeClr val="bg1"/>
                </a:solidFill>
              </a:defRPr>
            </a:lvl1pPr>
          </a:lstStyle>
          <a:p>
            <a:endParaRPr lang="en-US" dirty="0"/>
          </a:p>
        </p:txBody>
      </p:sp>
      <p:sp>
        <p:nvSpPr>
          <p:cNvPr id="6" name="Content Placeholder 2"/>
          <p:cNvSpPr>
            <a:spLocks noGrp="1"/>
          </p:cNvSpPr>
          <p:nvPr>
            <p:ph idx="1"/>
          </p:nvPr>
        </p:nvSpPr>
        <p:spPr>
          <a:xfrm>
            <a:off x="1744620" y="2270223"/>
            <a:ext cx="6984809" cy="2640809"/>
          </a:xfrm>
          <a:prstGeom prst="rect">
            <a:avLst/>
          </a:prstGeom>
        </p:spPr>
        <p:txBody>
          <a:bodyPr lIns="68531" tIns="34289" rIns="68531" bIns="34289"/>
          <a:lstStyle>
            <a:lvl1pPr marL="342605" indent="-342605">
              <a:buFontTx/>
              <a:buBlip>
                <a:blip r:embed="rId2"/>
              </a:buBlip>
              <a:defRPr sz="3200">
                <a:solidFill>
                  <a:schemeClr val="bg1"/>
                </a:solidFill>
              </a:defRPr>
            </a:lvl1pPr>
            <a:lvl2pPr marL="513953" indent="-171318">
              <a:buFontTx/>
              <a:buBlip>
                <a:blip r:embed="rId3"/>
              </a:buBlip>
              <a:defRPr/>
            </a:lvl2pPr>
            <a:lvl3pPr marL="856556" indent="-171318">
              <a:buFontTx/>
              <a:buBlip>
                <a:blip r:embed="rId3"/>
              </a:buBlip>
              <a:defRPr/>
            </a:lvl3pPr>
            <a:lvl4pPr marL="1199160" indent="-171318">
              <a:buFontTx/>
              <a:buBlip>
                <a:blip r:embed="rId3"/>
              </a:buBlip>
              <a:defRPr/>
            </a:lvl4pPr>
            <a:lvl5pPr marL="1541765" indent="-171318">
              <a:buFontTx/>
              <a:buBlip>
                <a:blip r:embed="rId3"/>
              </a:buBlip>
              <a:defRPr/>
            </a:lvl5pPr>
          </a:lstStyle>
          <a:p>
            <a:pPr lvl="0"/>
            <a:r>
              <a:rPr lang="en-US" dirty="0"/>
              <a:t>Click to edit Master text styles</a:t>
            </a:r>
          </a:p>
        </p:txBody>
      </p:sp>
    </p:spTree>
    <p:extLst>
      <p:ext uri="{BB962C8B-B14F-4D97-AF65-F5344CB8AC3E}">
        <p14:creationId xmlns:p14="http://schemas.microsoft.com/office/powerpoint/2010/main" val="1256887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352550"/>
            <a:ext cx="8229600" cy="2971800"/>
          </a:xfrm>
          <a:prstGeom prst="rect">
            <a:avLst/>
          </a:prstGeom>
        </p:spPr>
        <p:txBody>
          <a:bodyPr lIns="91374" tIns="45687" rIns="91374" bIns="45687"/>
          <a:lstStyle>
            <a:lvl1pPr marL="287107" indent="-287107">
              <a:buFontTx/>
              <a:buBlip>
                <a:blip r:embed="rId2"/>
              </a:buBlip>
              <a:defRPr>
                <a:solidFill>
                  <a:srgbClr val="142456"/>
                </a:solidFill>
                <a:latin typeface="Myriad Pro" pitchFamily="34" charset="0"/>
              </a:defRPr>
            </a:lvl1pPr>
            <a:lvl2pPr marL="743944" indent="-287107">
              <a:buFontTx/>
              <a:buBlip>
                <a:blip r:embed="rId2"/>
              </a:buBlip>
              <a:defRPr>
                <a:solidFill>
                  <a:srgbClr val="142456"/>
                </a:solidFill>
                <a:latin typeface="Myriad Pro" pitchFamily="34" charset="0"/>
              </a:defRPr>
            </a:lvl2pPr>
            <a:lvl3pPr marL="1142060" indent="-228402">
              <a:buFontTx/>
              <a:buBlip>
                <a:blip r:embed="rId2"/>
              </a:buBlip>
              <a:defRPr>
                <a:solidFill>
                  <a:srgbClr val="142456"/>
                </a:solidFill>
                <a:latin typeface="Myriad Pro" pitchFamily="34" charset="0"/>
              </a:defRPr>
            </a:lvl3pPr>
            <a:lvl4pPr marL="1598880" indent="-228402">
              <a:buFontTx/>
              <a:buBlip>
                <a:blip r:embed="rId2"/>
              </a:buBlip>
              <a:defRPr>
                <a:solidFill>
                  <a:srgbClr val="142456"/>
                </a:solidFill>
                <a:latin typeface="Myriad Pro" pitchFamily="34" charset="0"/>
              </a:defRPr>
            </a:lvl4pPr>
            <a:lvl5pPr marL="2055716" indent="-228402">
              <a:buFontTx/>
              <a:buBlip>
                <a:blip r:embed="rId2"/>
              </a:buBlip>
              <a:defRPr>
                <a:solidFill>
                  <a:srgbClr val="142456"/>
                </a:solidFill>
                <a:latin typeface="Myriad Pro"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a:xfrm>
            <a:off x="152400" y="0"/>
            <a:ext cx="7924800" cy="666750"/>
          </a:xfrm>
          <a:prstGeom prst="rect">
            <a:avLst/>
          </a:prstGeom>
        </p:spPr>
        <p:txBody>
          <a:bodyPr lIns="91374" tIns="45687" rIns="91374" bIns="45687" anchor="ctr"/>
          <a:lstStyle>
            <a:lvl1pPr>
              <a:defRPr sz="2800">
                <a:solidFill>
                  <a:schemeClr val="bg1"/>
                </a:solidFill>
              </a:defRPr>
            </a:lvl1pPr>
          </a:lstStyle>
          <a:p>
            <a:r>
              <a:rPr lang="en-US" dirty="0"/>
              <a:t>Click to edit Master title style</a:t>
            </a:r>
          </a:p>
        </p:txBody>
      </p:sp>
      <p:sp>
        <p:nvSpPr>
          <p:cNvPr id="12" name="Date Placeholder 11"/>
          <p:cNvSpPr>
            <a:spLocks noGrp="1"/>
          </p:cNvSpPr>
          <p:nvPr>
            <p:ph type="dt" sz="half" idx="10"/>
          </p:nvPr>
        </p:nvSpPr>
        <p:spPr>
          <a:xfrm>
            <a:off x="0" y="4705350"/>
            <a:ext cx="1066800" cy="273844"/>
          </a:xfrm>
          <a:prstGeom prst="rect">
            <a:avLst/>
          </a:prstGeom>
        </p:spPr>
        <p:txBody>
          <a:bodyPr/>
          <a:lstStyle/>
          <a:p>
            <a:endParaRPr lang="en-US" dirty="0"/>
          </a:p>
        </p:txBody>
      </p:sp>
      <p:sp>
        <p:nvSpPr>
          <p:cNvPr id="13" name="Footer Placeholder 12"/>
          <p:cNvSpPr>
            <a:spLocks noGrp="1"/>
          </p:cNvSpPr>
          <p:nvPr>
            <p:ph type="ftr" sz="quarter" idx="11"/>
          </p:nvPr>
        </p:nvSpPr>
        <p:spPr>
          <a:xfrm>
            <a:off x="1143014" y="4781550"/>
            <a:ext cx="6324601" cy="273844"/>
          </a:xfrm>
          <a:prstGeom prst="rect">
            <a:avLst/>
          </a:prstGeom>
        </p:spPr>
        <p:txBody>
          <a:bodyPr/>
          <a:lstStyle/>
          <a:p>
            <a:r>
              <a:rPr lang="en-US"/>
              <a:t>DLHC FY18Q2 Results -- May 16, 2018</a:t>
            </a:r>
            <a:endParaRPr lang="en-US" dirty="0"/>
          </a:p>
        </p:txBody>
      </p:sp>
      <p:sp>
        <p:nvSpPr>
          <p:cNvPr id="14" name="Slide Number Placeholder 13"/>
          <p:cNvSpPr>
            <a:spLocks noGrp="1"/>
          </p:cNvSpPr>
          <p:nvPr>
            <p:ph type="sldNum" sz="quarter" idx="12"/>
          </p:nvPr>
        </p:nvSpPr>
        <p:spPr>
          <a:xfrm>
            <a:off x="7467600" y="4781550"/>
            <a:ext cx="1676400" cy="273844"/>
          </a:xfrm>
          <a:prstGeom prst="rect">
            <a:avLst/>
          </a:prstGeom>
        </p:spPr>
        <p:txBody>
          <a:bodyPr/>
          <a:lstStyle/>
          <a:p>
            <a:r>
              <a:rPr lang="en-US" sz="700" dirty="0"/>
              <a:t>1/29/2018</a:t>
            </a:r>
          </a:p>
          <a:p>
            <a:r>
              <a:rPr lang="en-US" sz="700" b="0" dirty="0"/>
              <a:t>2018 Confidential and Proprietary</a:t>
            </a:r>
          </a:p>
        </p:txBody>
      </p:sp>
    </p:spTree>
    <p:extLst>
      <p:ext uri="{BB962C8B-B14F-4D97-AF65-F5344CB8AC3E}">
        <p14:creationId xmlns:p14="http://schemas.microsoft.com/office/powerpoint/2010/main" val="197664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a:xfrm>
            <a:off x="0" y="4705350"/>
            <a:ext cx="1066800" cy="273844"/>
          </a:xfrm>
          <a:prstGeom prst="rect">
            <a:avLst/>
          </a:prstGeom>
        </p:spPr>
        <p:txBody>
          <a:bodyPr/>
          <a:lstStyle/>
          <a:p>
            <a:endParaRPr lang="en-US" dirty="0"/>
          </a:p>
        </p:txBody>
      </p:sp>
      <p:sp>
        <p:nvSpPr>
          <p:cNvPr id="9" name="Footer Placeholder 8"/>
          <p:cNvSpPr>
            <a:spLocks noGrp="1"/>
          </p:cNvSpPr>
          <p:nvPr>
            <p:ph type="ftr" sz="quarter" idx="11"/>
          </p:nvPr>
        </p:nvSpPr>
        <p:spPr>
          <a:xfrm>
            <a:off x="1143014" y="4781550"/>
            <a:ext cx="6324601" cy="273844"/>
          </a:xfrm>
          <a:prstGeom prst="rect">
            <a:avLst/>
          </a:prstGeom>
        </p:spPr>
        <p:txBody>
          <a:bodyPr/>
          <a:lstStyle/>
          <a:p>
            <a:r>
              <a:rPr lang="en-US"/>
              <a:t>DLHC FY18Q2 Results -- May 16, 2018</a:t>
            </a:r>
            <a:endParaRPr lang="en-US" dirty="0"/>
          </a:p>
        </p:txBody>
      </p:sp>
      <p:sp>
        <p:nvSpPr>
          <p:cNvPr id="10" name="Slide Number Placeholder 9"/>
          <p:cNvSpPr>
            <a:spLocks noGrp="1"/>
          </p:cNvSpPr>
          <p:nvPr>
            <p:ph type="sldNum" sz="quarter" idx="12"/>
          </p:nvPr>
        </p:nvSpPr>
        <p:spPr>
          <a:xfrm>
            <a:off x="7467600" y="4781550"/>
            <a:ext cx="1676400" cy="273844"/>
          </a:xfrm>
          <a:prstGeom prst="rect">
            <a:avLst/>
          </a:prstGeom>
        </p:spPr>
        <p:txBody>
          <a:bodyPr/>
          <a:lstStyle/>
          <a:p>
            <a:r>
              <a:rPr lang="en-US" sz="700" dirty="0"/>
              <a:t>1/29/2018</a:t>
            </a:r>
          </a:p>
          <a:p>
            <a:r>
              <a:rPr lang="en-US" sz="700" b="0" dirty="0"/>
              <a:t>2018 Confidential and Proprietary</a:t>
            </a:r>
          </a:p>
        </p:txBody>
      </p:sp>
      <p:sp>
        <p:nvSpPr>
          <p:cNvPr id="11" name="Title 2"/>
          <p:cNvSpPr>
            <a:spLocks noGrp="1"/>
          </p:cNvSpPr>
          <p:nvPr>
            <p:ph type="title"/>
          </p:nvPr>
        </p:nvSpPr>
        <p:spPr>
          <a:xfrm>
            <a:off x="76200" y="0"/>
            <a:ext cx="7924800" cy="666750"/>
          </a:xfrm>
          <a:prstGeom prst="rect">
            <a:avLst/>
          </a:prstGeom>
        </p:spPr>
        <p:txBody>
          <a:bodyPr lIns="91374" tIns="45687" rIns="91374" bIns="45687" anchor="ctr"/>
          <a:lstStyle>
            <a:lvl1pPr>
              <a:defRPr sz="2800">
                <a:solidFill>
                  <a:schemeClr val="bg1"/>
                </a:solidFill>
              </a:defRPr>
            </a:lvl1pPr>
          </a:lstStyle>
          <a:p>
            <a:r>
              <a:rPr lang="en-US" dirty="0"/>
              <a:t>Click to edit Master title style</a:t>
            </a:r>
          </a:p>
        </p:txBody>
      </p:sp>
      <p:sp>
        <p:nvSpPr>
          <p:cNvPr id="12" name="Content Placeholder 2"/>
          <p:cNvSpPr>
            <a:spLocks noGrp="1"/>
          </p:cNvSpPr>
          <p:nvPr>
            <p:ph idx="13"/>
          </p:nvPr>
        </p:nvSpPr>
        <p:spPr>
          <a:xfrm>
            <a:off x="457200" y="1200150"/>
            <a:ext cx="4038600" cy="3352800"/>
          </a:xfrm>
          <a:prstGeom prst="rect">
            <a:avLst/>
          </a:prstGeom>
        </p:spPr>
        <p:txBody>
          <a:bodyPr lIns="91374" tIns="45687" rIns="91374" bIns="45687"/>
          <a:lstStyle>
            <a:lvl1pPr marL="287107" indent="-287107">
              <a:buFontTx/>
              <a:buBlip>
                <a:blip r:embed="rId2"/>
              </a:buBlip>
              <a:defRPr>
                <a:solidFill>
                  <a:srgbClr val="142456"/>
                </a:solidFill>
                <a:latin typeface="Myriad Pro" pitchFamily="34" charset="0"/>
              </a:defRPr>
            </a:lvl1pPr>
            <a:lvl2pPr marL="743944" indent="-287107">
              <a:buFontTx/>
              <a:buBlip>
                <a:blip r:embed="rId2"/>
              </a:buBlip>
              <a:defRPr>
                <a:solidFill>
                  <a:srgbClr val="142456"/>
                </a:solidFill>
                <a:latin typeface="Myriad Pro" pitchFamily="34" charset="0"/>
              </a:defRPr>
            </a:lvl2pPr>
            <a:lvl3pPr marL="1142060" indent="-228402">
              <a:buFontTx/>
              <a:buBlip>
                <a:blip r:embed="rId2"/>
              </a:buBlip>
              <a:defRPr>
                <a:solidFill>
                  <a:srgbClr val="142456"/>
                </a:solidFill>
                <a:latin typeface="Myriad Pro" pitchFamily="34" charset="0"/>
              </a:defRPr>
            </a:lvl3pPr>
            <a:lvl4pPr marL="1598880" indent="-228402">
              <a:buFontTx/>
              <a:buBlip>
                <a:blip r:embed="rId2"/>
              </a:buBlip>
              <a:defRPr>
                <a:solidFill>
                  <a:srgbClr val="142456"/>
                </a:solidFill>
                <a:latin typeface="Myriad Pro" pitchFamily="34" charset="0"/>
              </a:defRPr>
            </a:lvl4pPr>
            <a:lvl5pPr marL="2055716" indent="-228402">
              <a:buFontTx/>
              <a:buBlip>
                <a:blip r:embed="rId2"/>
              </a:buBlip>
              <a:defRPr>
                <a:solidFill>
                  <a:srgbClr val="142456"/>
                </a:solidFill>
                <a:latin typeface="Myriad Pro"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4"/>
          </p:nvPr>
        </p:nvSpPr>
        <p:spPr>
          <a:xfrm>
            <a:off x="4648200" y="1200150"/>
            <a:ext cx="4038600" cy="3352800"/>
          </a:xfrm>
          <a:prstGeom prst="rect">
            <a:avLst/>
          </a:prstGeom>
        </p:spPr>
        <p:txBody>
          <a:bodyPr lIns="91374" tIns="45687" rIns="91374" bIns="45687"/>
          <a:lstStyle>
            <a:lvl1pPr marL="287107" indent="-287107">
              <a:buFontTx/>
              <a:buBlip>
                <a:blip r:embed="rId2"/>
              </a:buBlip>
              <a:defRPr>
                <a:solidFill>
                  <a:srgbClr val="142456"/>
                </a:solidFill>
                <a:latin typeface="Myriad Pro" pitchFamily="34" charset="0"/>
              </a:defRPr>
            </a:lvl1pPr>
            <a:lvl2pPr marL="743944" indent="-287107">
              <a:buFontTx/>
              <a:buBlip>
                <a:blip r:embed="rId2"/>
              </a:buBlip>
              <a:defRPr>
                <a:solidFill>
                  <a:srgbClr val="142456"/>
                </a:solidFill>
                <a:latin typeface="Myriad Pro" pitchFamily="34" charset="0"/>
              </a:defRPr>
            </a:lvl2pPr>
            <a:lvl3pPr marL="1142060" indent="-228402">
              <a:buFontTx/>
              <a:buBlip>
                <a:blip r:embed="rId2"/>
              </a:buBlip>
              <a:defRPr>
                <a:solidFill>
                  <a:srgbClr val="142456"/>
                </a:solidFill>
                <a:latin typeface="Myriad Pro" pitchFamily="34" charset="0"/>
              </a:defRPr>
            </a:lvl3pPr>
            <a:lvl4pPr marL="1598880" indent="-228402">
              <a:buFontTx/>
              <a:buBlip>
                <a:blip r:embed="rId2"/>
              </a:buBlip>
              <a:defRPr>
                <a:solidFill>
                  <a:srgbClr val="142456"/>
                </a:solidFill>
                <a:latin typeface="Myriad Pro" pitchFamily="34" charset="0"/>
              </a:defRPr>
            </a:lvl4pPr>
            <a:lvl5pPr marL="2055716" indent="-228402">
              <a:buFontTx/>
              <a:buBlip>
                <a:blip r:embed="rId2"/>
              </a:buBlip>
              <a:defRPr>
                <a:solidFill>
                  <a:srgbClr val="142456"/>
                </a:solidFill>
                <a:latin typeface="Myriad Pro"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44393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Date Placeholder 5"/>
          <p:cNvSpPr>
            <a:spLocks noGrp="1"/>
          </p:cNvSpPr>
          <p:nvPr>
            <p:ph type="dt" sz="half" idx="10"/>
          </p:nvPr>
        </p:nvSpPr>
        <p:spPr>
          <a:xfrm>
            <a:off x="0" y="4705350"/>
            <a:ext cx="1066800" cy="273844"/>
          </a:xfrm>
          <a:prstGeom prst="rect">
            <a:avLst/>
          </a:prstGeom>
        </p:spPr>
        <p:txBody>
          <a:bodyPr/>
          <a:lstStyle/>
          <a:p>
            <a:endParaRPr lang="en-US" dirty="0"/>
          </a:p>
        </p:txBody>
      </p:sp>
      <p:sp>
        <p:nvSpPr>
          <p:cNvPr id="7" name="Footer Placeholder 6"/>
          <p:cNvSpPr>
            <a:spLocks noGrp="1"/>
          </p:cNvSpPr>
          <p:nvPr>
            <p:ph type="ftr" sz="quarter" idx="11"/>
          </p:nvPr>
        </p:nvSpPr>
        <p:spPr>
          <a:xfrm>
            <a:off x="1143014" y="4781550"/>
            <a:ext cx="6324601" cy="273844"/>
          </a:xfrm>
          <a:prstGeom prst="rect">
            <a:avLst/>
          </a:prstGeom>
        </p:spPr>
        <p:txBody>
          <a:bodyPr/>
          <a:lstStyle/>
          <a:p>
            <a:r>
              <a:rPr lang="en-US"/>
              <a:t>DLHC FY18Q2 Results -- May 16, 2018</a:t>
            </a:r>
            <a:endParaRPr lang="en-US" dirty="0"/>
          </a:p>
        </p:txBody>
      </p:sp>
      <p:sp>
        <p:nvSpPr>
          <p:cNvPr id="8" name="Slide Number Placeholder 7"/>
          <p:cNvSpPr>
            <a:spLocks noGrp="1"/>
          </p:cNvSpPr>
          <p:nvPr>
            <p:ph type="sldNum" sz="quarter" idx="12"/>
          </p:nvPr>
        </p:nvSpPr>
        <p:spPr>
          <a:xfrm>
            <a:off x="7467600" y="4781550"/>
            <a:ext cx="1676400" cy="273844"/>
          </a:xfrm>
          <a:prstGeom prst="rect">
            <a:avLst/>
          </a:prstGeom>
        </p:spPr>
        <p:txBody>
          <a:bodyPr/>
          <a:lstStyle/>
          <a:p>
            <a:r>
              <a:rPr lang="en-US" sz="700" dirty="0"/>
              <a:t>1/29/2018</a:t>
            </a:r>
          </a:p>
          <a:p>
            <a:r>
              <a:rPr lang="en-US" sz="700" b="0" dirty="0"/>
              <a:t>2018 Confidential and Proprietary</a:t>
            </a:r>
          </a:p>
        </p:txBody>
      </p:sp>
      <p:sp>
        <p:nvSpPr>
          <p:cNvPr id="9" name="Title 2"/>
          <p:cNvSpPr>
            <a:spLocks noGrp="1"/>
          </p:cNvSpPr>
          <p:nvPr>
            <p:ph type="title"/>
          </p:nvPr>
        </p:nvSpPr>
        <p:spPr>
          <a:xfrm>
            <a:off x="76200" y="0"/>
            <a:ext cx="7924800" cy="666750"/>
          </a:xfrm>
          <a:prstGeom prst="rect">
            <a:avLst/>
          </a:prstGeom>
        </p:spPr>
        <p:txBody>
          <a:bodyPr lIns="91374" tIns="45687" rIns="91374" bIns="45687" anchor="ctr"/>
          <a:lstStyle>
            <a:lvl1pPr>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079820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352550"/>
            <a:ext cx="8229600" cy="2971800"/>
          </a:xfrm>
          <a:prstGeom prst="rect">
            <a:avLst/>
          </a:prstGeom>
        </p:spPr>
        <p:txBody>
          <a:bodyPr/>
          <a:lstStyle>
            <a:lvl1pPr marL="287338" indent="-287338">
              <a:buFontTx/>
              <a:buBlip>
                <a:blip r:embed="rId2"/>
              </a:buBlip>
              <a:defRPr>
                <a:solidFill>
                  <a:srgbClr val="142456"/>
                </a:solidFill>
                <a:latin typeface="Myriad Pro" pitchFamily="34" charset="0"/>
              </a:defRPr>
            </a:lvl1pPr>
            <a:lvl2pPr marL="744538" indent="-287338">
              <a:buFontTx/>
              <a:buBlip>
                <a:blip r:embed="rId2"/>
              </a:buBlip>
              <a:defRPr>
                <a:solidFill>
                  <a:srgbClr val="142456"/>
                </a:solidFill>
                <a:latin typeface="Myriad Pro" pitchFamily="34" charset="0"/>
              </a:defRPr>
            </a:lvl2pPr>
            <a:lvl3pPr marL="1143000" indent="-228600">
              <a:buFontTx/>
              <a:buBlip>
                <a:blip r:embed="rId2"/>
              </a:buBlip>
              <a:defRPr>
                <a:solidFill>
                  <a:srgbClr val="142456"/>
                </a:solidFill>
                <a:latin typeface="Myriad Pro" pitchFamily="34" charset="0"/>
              </a:defRPr>
            </a:lvl3pPr>
            <a:lvl4pPr marL="1600200" indent="-228600">
              <a:buFontTx/>
              <a:buBlip>
                <a:blip r:embed="rId2"/>
              </a:buBlip>
              <a:defRPr>
                <a:solidFill>
                  <a:srgbClr val="142456"/>
                </a:solidFill>
                <a:latin typeface="Myriad Pro" pitchFamily="34" charset="0"/>
              </a:defRPr>
            </a:lvl4pPr>
            <a:lvl5pPr marL="2057400" indent="-228600">
              <a:buFontTx/>
              <a:buBlip>
                <a:blip r:embed="rId2"/>
              </a:buBlip>
              <a:defRPr>
                <a:solidFill>
                  <a:srgbClr val="142456"/>
                </a:solidFill>
                <a:latin typeface="Myriad Pro"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a:xfrm>
            <a:off x="152400" y="0"/>
            <a:ext cx="7924800" cy="666750"/>
          </a:xfrm>
          <a:prstGeom prst="rect">
            <a:avLst/>
          </a:prstGeom>
        </p:spPr>
        <p:txBody>
          <a:bodyPr anchor="ctr"/>
          <a:lstStyle>
            <a:lvl1pPr>
              <a:defRPr sz="2800">
                <a:solidFill>
                  <a:srgbClr val="142456"/>
                </a:solidFill>
              </a:defRPr>
            </a:lvl1pPr>
          </a:lstStyle>
          <a:p>
            <a:r>
              <a:rPr lang="en-US" dirty="0"/>
              <a:t>Click to edit Master title style</a:t>
            </a:r>
          </a:p>
        </p:txBody>
      </p:sp>
      <p:sp>
        <p:nvSpPr>
          <p:cNvPr id="12" name="Date Placeholder 11"/>
          <p:cNvSpPr>
            <a:spLocks noGrp="1"/>
          </p:cNvSpPr>
          <p:nvPr>
            <p:ph type="dt" sz="half" idx="10"/>
          </p:nvPr>
        </p:nvSpPr>
        <p:spPr>
          <a:xfrm>
            <a:off x="0" y="4705350"/>
            <a:ext cx="1066800" cy="273844"/>
          </a:xfrm>
          <a:prstGeom prst="rect">
            <a:avLst/>
          </a:prstGeom>
        </p:spPr>
        <p:txBody>
          <a:bodyPr/>
          <a:lstStyle/>
          <a:p>
            <a:endParaRPr lang="en-US" dirty="0">
              <a:solidFill>
                <a:prstClr val="white"/>
              </a:solidFill>
            </a:endParaRPr>
          </a:p>
        </p:txBody>
      </p:sp>
      <p:sp>
        <p:nvSpPr>
          <p:cNvPr id="13" name="Footer Placeholder 12"/>
          <p:cNvSpPr>
            <a:spLocks noGrp="1"/>
          </p:cNvSpPr>
          <p:nvPr>
            <p:ph type="ftr" sz="quarter" idx="11"/>
          </p:nvPr>
        </p:nvSpPr>
        <p:spPr>
          <a:xfrm>
            <a:off x="1143000" y="4781550"/>
            <a:ext cx="6324601" cy="273844"/>
          </a:xfrm>
          <a:prstGeom prst="rect">
            <a:avLst/>
          </a:prstGeom>
        </p:spPr>
        <p:txBody>
          <a:bodyPr/>
          <a:lstStyle>
            <a:lvl1pPr>
              <a:defRPr/>
            </a:lvl1pPr>
          </a:lstStyle>
          <a:p>
            <a:r>
              <a:rPr lang="en-US"/>
              <a:t>DLHC FY18Q2 Results -- May 16, 2018</a:t>
            </a:r>
            <a:endParaRPr lang="en-US" dirty="0"/>
          </a:p>
        </p:txBody>
      </p:sp>
      <p:sp>
        <p:nvSpPr>
          <p:cNvPr id="7" name="Slide Number Placeholder 5">
            <a:extLst>
              <a:ext uri="{FF2B5EF4-FFF2-40B4-BE49-F238E27FC236}">
                <a16:creationId xmlns:a16="http://schemas.microsoft.com/office/drawing/2014/main" id="{B2D75C6C-711D-4414-8FC2-239ED990153A}"/>
              </a:ext>
            </a:extLst>
          </p:cNvPr>
          <p:cNvSpPr>
            <a:spLocks noGrp="1"/>
          </p:cNvSpPr>
          <p:nvPr>
            <p:ph type="sldNum" sz="quarter" idx="12"/>
          </p:nvPr>
        </p:nvSpPr>
        <p:spPr>
          <a:xfrm>
            <a:off x="7467600" y="4781550"/>
            <a:ext cx="1676400" cy="273844"/>
          </a:xfrm>
          <a:prstGeom prst="rect">
            <a:avLst/>
          </a:prstGeom>
        </p:spPr>
        <p:txBody>
          <a:bodyPr/>
          <a:lstStyle/>
          <a:p>
            <a:r>
              <a:rPr lang="en-US" sz="700" dirty="0"/>
              <a:t>2/6/2018</a:t>
            </a:r>
          </a:p>
          <a:p>
            <a:r>
              <a:rPr lang="en-US" sz="700" b="0" dirty="0"/>
              <a:t>2018 Confidential and Proprietary</a:t>
            </a:r>
          </a:p>
        </p:txBody>
      </p:sp>
    </p:spTree>
    <p:extLst>
      <p:ext uri="{BB962C8B-B14F-4D97-AF65-F5344CB8AC3E}">
        <p14:creationId xmlns:p14="http://schemas.microsoft.com/office/powerpoint/2010/main" val="1804480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a:xfrm>
            <a:off x="0" y="4705350"/>
            <a:ext cx="1066800" cy="273844"/>
          </a:xfrm>
          <a:prstGeom prst="rect">
            <a:avLst/>
          </a:prstGeom>
        </p:spPr>
        <p:txBody>
          <a:bodyPr/>
          <a:lstStyle/>
          <a:p>
            <a:endParaRPr lang="en-US" dirty="0">
              <a:solidFill>
                <a:prstClr val="white"/>
              </a:solidFill>
            </a:endParaRPr>
          </a:p>
        </p:txBody>
      </p:sp>
      <p:sp>
        <p:nvSpPr>
          <p:cNvPr id="9" name="Footer Placeholder 8"/>
          <p:cNvSpPr>
            <a:spLocks noGrp="1"/>
          </p:cNvSpPr>
          <p:nvPr>
            <p:ph type="ftr" sz="quarter" idx="11"/>
          </p:nvPr>
        </p:nvSpPr>
        <p:spPr>
          <a:xfrm>
            <a:off x="1143000" y="4781550"/>
            <a:ext cx="6324601" cy="273844"/>
          </a:xfrm>
          <a:prstGeom prst="rect">
            <a:avLst/>
          </a:prstGeom>
        </p:spPr>
        <p:txBody>
          <a:bodyPr/>
          <a:lstStyle/>
          <a:p>
            <a:r>
              <a:rPr lang="en-US"/>
              <a:t>DLHC FY18Q2 Results -- May 16, 2018</a:t>
            </a:r>
            <a:endParaRPr lang="en-US" dirty="0"/>
          </a:p>
        </p:txBody>
      </p:sp>
      <p:sp>
        <p:nvSpPr>
          <p:cNvPr id="10" name="Slide Number Placeholder 9"/>
          <p:cNvSpPr>
            <a:spLocks noGrp="1"/>
          </p:cNvSpPr>
          <p:nvPr>
            <p:ph type="sldNum" sz="quarter" idx="12"/>
          </p:nvPr>
        </p:nvSpPr>
        <p:spPr>
          <a:xfrm>
            <a:off x="7467600" y="4781550"/>
            <a:ext cx="1676400" cy="273844"/>
          </a:xfrm>
          <a:prstGeom prst="rect">
            <a:avLst/>
          </a:prstGeom>
        </p:spPr>
        <p:txBody>
          <a:bodyPr/>
          <a:lstStyle/>
          <a:p>
            <a:r>
              <a:rPr lang="en-US" sz="700" dirty="0"/>
              <a:t>1/29/2018</a:t>
            </a:r>
          </a:p>
          <a:p>
            <a:r>
              <a:rPr lang="en-US" sz="700" b="0" dirty="0"/>
              <a:t>2018 Confidential and Proprietary</a:t>
            </a:r>
          </a:p>
        </p:txBody>
      </p:sp>
      <p:sp>
        <p:nvSpPr>
          <p:cNvPr id="11" name="Title 2"/>
          <p:cNvSpPr>
            <a:spLocks noGrp="1"/>
          </p:cNvSpPr>
          <p:nvPr>
            <p:ph type="title"/>
          </p:nvPr>
        </p:nvSpPr>
        <p:spPr>
          <a:xfrm>
            <a:off x="76200" y="0"/>
            <a:ext cx="7924800" cy="666750"/>
          </a:xfrm>
          <a:prstGeom prst="rect">
            <a:avLst/>
          </a:prstGeom>
        </p:spPr>
        <p:txBody>
          <a:bodyPr anchor="ctr"/>
          <a:lstStyle>
            <a:lvl1pPr>
              <a:defRPr sz="2800">
                <a:solidFill>
                  <a:srgbClr val="142456"/>
                </a:solidFill>
              </a:defRPr>
            </a:lvl1pPr>
          </a:lstStyle>
          <a:p>
            <a:r>
              <a:rPr lang="en-US" dirty="0"/>
              <a:t>Click to edit Master title style</a:t>
            </a:r>
          </a:p>
        </p:txBody>
      </p:sp>
    </p:spTree>
    <p:extLst>
      <p:ext uri="{BB962C8B-B14F-4D97-AF65-F5344CB8AC3E}">
        <p14:creationId xmlns:p14="http://schemas.microsoft.com/office/powerpoint/2010/main" val="4021704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0"/>
          </p:nvPr>
        </p:nvSpPr>
        <p:spPr>
          <a:xfrm>
            <a:off x="0" y="4705350"/>
            <a:ext cx="1066800" cy="273844"/>
          </a:xfrm>
          <a:prstGeom prst="rect">
            <a:avLst/>
          </a:prstGeom>
        </p:spPr>
        <p:txBody>
          <a:bodyPr/>
          <a:lstStyle/>
          <a:p>
            <a:endParaRPr lang="en-US" dirty="0">
              <a:solidFill>
                <a:prstClr val="white"/>
              </a:solidFill>
            </a:endParaRPr>
          </a:p>
        </p:txBody>
      </p:sp>
      <p:sp>
        <p:nvSpPr>
          <p:cNvPr id="11" name="Footer Placeholder 10"/>
          <p:cNvSpPr>
            <a:spLocks noGrp="1"/>
          </p:cNvSpPr>
          <p:nvPr>
            <p:ph type="ftr" sz="quarter" idx="11"/>
          </p:nvPr>
        </p:nvSpPr>
        <p:spPr>
          <a:xfrm>
            <a:off x="1143000" y="4781550"/>
            <a:ext cx="6324601" cy="273844"/>
          </a:xfrm>
          <a:prstGeom prst="rect">
            <a:avLst/>
          </a:prstGeom>
        </p:spPr>
        <p:txBody>
          <a:bodyPr/>
          <a:lstStyle/>
          <a:p>
            <a:r>
              <a:rPr lang="en-US"/>
              <a:t>DLHC FY18Q2 Results -- May 16, 2018</a:t>
            </a:r>
            <a:endParaRPr lang="en-US" dirty="0"/>
          </a:p>
        </p:txBody>
      </p:sp>
      <p:sp>
        <p:nvSpPr>
          <p:cNvPr id="12" name="Slide Number Placeholder 11"/>
          <p:cNvSpPr>
            <a:spLocks noGrp="1"/>
          </p:cNvSpPr>
          <p:nvPr>
            <p:ph type="sldNum" sz="quarter" idx="12"/>
          </p:nvPr>
        </p:nvSpPr>
        <p:spPr>
          <a:xfrm>
            <a:off x="7467600" y="4781550"/>
            <a:ext cx="1676400" cy="273844"/>
          </a:xfrm>
          <a:prstGeom prst="rect">
            <a:avLst/>
          </a:prstGeom>
        </p:spPr>
        <p:txBody>
          <a:bodyPr/>
          <a:lstStyle/>
          <a:p>
            <a:r>
              <a:rPr lang="en-US" sz="700" dirty="0"/>
              <a:t>1/29/2018</a:t>
            </a:r>
          </a:p>
          <a:p>
            <a:r>
              <a:rPr lang="en-US" sz="700" b="0" dirty="0"/>
              <a:t>2018 Confidential and Proprietary</a:t>
            </a:r>
          </a:p>
        </p:txBody>
      </p:sp>
      <p:sp>
        <p:nvSpPr>
          <p:cNvPr id="13" name="Title 2"/>
          <p:cNvSpPr>
            <a:spLocks noGrp="1"/>
          </p:cNvSpPr>
          <p:nvPr>
            <p:ph type="title"/>
          </p:nvPr>
        </p:nvSpPr>
        <p:spPr>
          <a:xfrm>
            <a:off x="76200" y="0"/>
            <a:ext cx="7924800" cy="666750"/>
          </a:xfrm>
          <a:prstGeom prst="rect">
            <a:avLst/>
          </a:prstGeom>
        </p:spPr>
        <p:txBody>
          <a:bodyPr anchor="ctr"/>
          <a:lstStyle>
            <a:lvl1pPr>
              <a:defRPr sz="2800">
                <a:solidFill>
                  <a:srgbClr val="142456"/>
                </a:solidFill>
              </a:defRPr>
            </a:lvl1pPr>
          </a:lstStyle>
          <a:p>
            <a:r>
              <a:rPr lang="en-US" dirty="0"/>
              <a:t>Click to edit Master title style</a:t>
            </a:r>
          </a:p>
        </p:txBody>
      </p:sp>
    </p:spTree>
    <p:extLst>
      <p:ext uri="{BB962C8B-B14F-4D97-AF65-F5344CB8AC3E}">
        <p14:creationId xmlns:p14="http://schemas.microsoft.com/office/powerpoint/2010/main" val="3946700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Date Placeholder 5"/>
          <p:cNvSpPr>
            <a:spLocks noGrp="1"/>
          </p:cNvSpPr>
          <p:nvPr>
            <p:ph type="dt" sz="half" idx="10"/>
          </p:nvPr>
        </p:nvSpPr>
        <p:spPr>
          <a:xfrm>
            <a:off x="0" y="4705350"/>
            <a:ext cx="1066800" cy="273844"/>
          </a:xfrm>
          <a:prstGeom prst="rect">
            <a:avLst/>
          </a:prstGeom>
        </p:spPr>
        <p:txBody>
          <a:bodyPr/>
          <a:lstStyle/>
          <a:p>
            <a:endParaRPr lang="en-US" dirty="0">
              <a:solidFill>
                <a:prstClr val="white"/>
              </a:solidFill>
            </a:endParaRPr>
          </a:p>
        </p:txBody>
      </p:sp>
      <p:sp>
        <p:nvSpPr>
          <p:cNvPr id="9" name="Title 2"/>
          <p:cNvSpPr>
            <a:spLocks noGrp="1"/>
          </p:cNvSpPr>
          <p:nvPr>
            <p:ph type="title"/>
          </p:nvPr>
        </p:nvSpPr>
        <p:spPr>
          <a:xfrm>
            <a:off x="76200" y="0"/>
            <a:ext cx="7924800" cy="666750"/>
          </a:xfrm>
          <a:prstGeom prst="rect">
            <a:avLst/>
          </a:prstGeom>
        </p:spPr>
        <p:txBody>
          <a:bodyPr anchor="ctr"/>
          <a:lstStyle>
            <a:lvl1pPr>
              <a:defRPr sz="2800">
                <a:solidFill>
                  <a:srgbClr val="142456"/>
                </a:solidFill>
              </a:defRPr>
            </a:lvl1pPr>
          </a:lstStyle>
          <a:p>
            <a:r>
              <a:rPr lang="en-US" dirty="0"/>
              <a:t>Click to edit Master title style</a:t>
            </a:r>
          </a:p>
        </p:txBody>
      </p:sp>
      <p:sp>
        <p:nvSpPr>
          <p:cNvPr id="10" name="Footer Placeholder 12">
            <a:extLst>
              <a:ext uri="{FF2B5EF4-FFF2-40B4-BE49-F238E27FC236}">
                <a16:creationId xmlns:a16="http://schemas.microsoft.com/office/drawing/2014/main" id="{0D66BC9A-31D6-4C53-BA3E-DF1D66173FC4}"/>
              </a:ext>
            </a:extLst>
          </p:cNvPr>
          <p:cNvSpPr>
            <a:spLocks noGrp="1"/>
          </p:cNvSpPr>
          <p:nvPr>
            <p:ph type="ftr" sz="quarter" idx="11"/>
          </p:nvPr>
        </p:nvSpPr>
        <p:spPr>
          <a:xfrm>
            <a:off x="6858000" y="4705350"/>
            <a:ext cx="2133600" cy="438150"/>
          </a:xfrm>
          <a:prstGeom prst="rect">
            <a:avLst/>
          </a:prstGeom>
        </p:spPr>
        <p:txBody>
          <a:bodyPr/>
          <a:lstStyle>
            <a:lvl1pPr>
              <a:defRPr/>
            </a:lvl1pPr>
          </a:lstStyle>
          <a:p>
            <a:r>
              <a:rPr lang="en-US"/>
              <a:t>DLHC FY18Q2 Results -- May 16, 2018</a:t>
            </a:r>
            <a:endParaRPr lang="en-US" dirty="0"/>
          </a:p>
        </p:txBody>
      </p:sp>
    </p:spTree>
    <p:extLst>
      <p:ext uri="{BB962C8B-B14F-4D97-AF65-F5344CB8AC3E}">
        <p14:creationId xmlns:p14="http://schemas.microsoft.com/office/powerpoint/2010/main" val="3116984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0" y="4705350"/>
            <a:ext cx="1066800" cy="273844"/>
          </a:xfrm>
          <a:prstGeom prst="rect">
            <a:avLst/>
          </a:prstGeom>
        </p:spPr>
        <p:txBody>
          <a:bodyPr/>
          <a:lstStyle/>
          <a:p>
            <a:endParaRPr lang="en-US" dirty="0">
              <a:solidFill>
                <a:prstClr val="white"/>
              </a:solidFill>
            </a:endParaRPr>
          </a:p>
        </p:txBody>
      </p:sp>
      <p:sp>
        <p:nvSpPr>
          <p:cNvPr id="9" name="Footer Placeholder 8"/>
          <p:cNvSpPr>
            <a:spLocks noGrp="1"/>
          </p:cNvSpPr>
          <p:nvPr>
            <p:ph type="ftr" sz="quarter" idx="11"/>
          </p:nvPr>
        </p:nvSpPr>
        <p:spPr>
          <a:xfrm>
            <a:off x="1143000" y="4781550"/>
            <a:ext cx="6324601" cy="273844"/>
          </a:xfrm>
          <a:prstGeom prst="rect">
            <a:avLst/>
          </a:prstGeom>
        </p:spPr>
        <p:txBody>
          <a:bodyPr/>
          <a:lstStyle/>
          <a:p>
            <a:r>
              <a:rPr lang="en-US"/>
              <a:t>DLHC FY18Q2 Results -- May 16, 2018</a:t>
            </a:r>
            <a:endParaRPr lang="en-US" dirty="0"/>
          </a:p>
        </p:txBody>
      </p:sp>
      <p:sp>
        <p:nvSpPr>
          <p:cNvPr id="10" name="Slide Number Placeholder 9"/>
          <p:cNvSpPr>
            <a:spLocks noGrp="1"/>
          </p:cNvSpPr>
          <p:nvPr>
            <p:ph type="sldNum" sz="quarter" idx="12"/>
          </p:nvPr>
        </p:nvSpPr>
        <p:spPr>
          <a:xfrm>
            <a:off x="7467600" y="4781550"/>
            <a:ext cx="1676400" cy="273844"/>
          </a:xfrm>
          <a:prstGeom prst="rect">
            <a:avLst/>
          </a:prstGeom>
        </p:spPr>
        <p:txBody>
          <a:bodyPr/>
          <a:lstStyle/>
          <a:p>
            <a:r>
              <a:rPr lang="en-US" sz="700" dirty="0"/>
              <a:t>1/29/2018</a:t>
            </a:r>
          </a:p>
          <a:p>
            <a:r>
              <a:rPr lang="en-US" sz="700" b="0" dirty="0"/>
              <a:t>2018 Confidential and Proprietary</a:t>
            </a:r>
          </a:p>
        </p:txBody>
      </p:sp>
    </p:spTree>
    <p:extLst>
      <p:ext uri="{BB962C8B-B14F-4D97-AF65-F5344CB8AC3E}">
        <p14:creationId xmlns:p14="http://schemas.microsoft.com/office/powerpoint/2010/main" val="22239618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2.png"/><Relationship Id="rId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0"/>
            <a:ext cx="9143999" cy="5143500"/>
          </a:xfrm>
          <a:prstGeom prst="rect">
            <a:avLst/>
          </a:prstGeom>
        </p:spPr>
      </p:pic>
      <p:sp>
        <p:nvSpPr>
          <p:cNvPr id="4" name="Right Triangle 3"/>
          <p:cNvSpPr/>
          <p:nvPr userDrawn="1"/>
        </p:nvSpPr>
        <p:spPr>
          <a:xfrm rot="10800000">
            <a:off x="2438399" y="13360"/>
            <a:ext cx="6705599" cy="5130140"/>
          </a:xfrm>
          <a:prstGeom prst="rtTriangle">
            <a:avLst/>
          </a:prstGeom>
          <a:gradFill flip="none" rotWithShape="1">
            <a:gsLst>
              <a:gs pos="0">
                <a:srgbClr val="142456">
                  <a:shade val="30000"/>
                  <a:satMod val="115000"/>
                </a:srgbClr>
              </a:gs>
              <a:gs pos="50000">
                <a:srgbClr val="142456">
                  <a:shade val="67500"/>
                  <a:satMod val="115000"/>
                </a:srgbClr>
              </a:gs>
              <a:gs pos="100000">
                <a:srgbClr val="142456">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pic>
        <p:nvPicPr>
          <p:cNvPr id="9" name="Picture 8"/>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6705600" y="514350"/>
            <a:ext cx="1993565" cy="579170"/>
          </a:xfrm>
          <a:prstGeom prst="rect">
            <a:avLst/>
          </a:prstGeom>
        </p:spPr>
      </p:pic>
      <p:sp>
        <p:nvSpPr>
          <p:cNvPr id="3" name="Isosceles Triangle 2"/>
          <p:cNvSpPr/>
          <p:nvPr userDrawn="1"/>
        </p:nvSpPr>
        <p:spPr>
          <a:xfrm>
            <a:off x="2496670" y="3206414"/>
            <a:ext cx="6660776" cy="1938205"/>
          </a:xfrm>
          <a:custGeom>
            <a:avLst/>
            <a:gdLst>
              <a:gd name="connsiteX0" fmla="*/ 0 w 6858000"/>
              <a:gd name="connsiteY0" fmla="*/ 1962150 h 1962150"/>
              <a:gd name="connsiteX1" fmla="*/ 3429000 w 6858000"/>
              <a:gd name="connsiteY1" fmla="*/ 0 h 1962150"/>
              <a:gd name="connsiteX2" fmla="*/ 6858000 w 6858000"/>
              <a:gd name="connsiteY2" fmla="*/ 1962150 h 1962150"/>
              <a:gd name="connsiteX3" fmla="*/ 0 w 6858000"/>
              <a:gd name="connsiteY3" fmla="*/ 1962150 h 1962150"/>
              <a:gd name="connsiteX0" fmla="*/ 0 w 7467600"/>
              <a:gd name="connsiteY0" fmla="*/ 1962150 h 1962150"/>
              <a:gd name="connsiteX1" fmla="*/ 4038600 w 7467600"/>
              <a:gd name="connsiteY1" fmla="*/ 0 h 1962150"/>
              <a:gd name="connsiteX2" fmla="*/ 7467600 w 7467600"/>
              <a:gd name="connsiteY2" fmla="*/ 1962150 h 1962150"/>
              <a:gd name="connsiteX3" fmla="*/ 0 w 7467600"/>
              <a:gd name="connsiteY3" fmla="*/ 1962150 h 1962150"/>
              <a:gd name="connsiteX0" fmla="*/ 0 w 7467600"/>
              <a:gd name="connsiteY0" fmla="*/ 1980080 h 1980080"/>
              <a:gd name="connsiteX1" fmla="*/ 4074459 w 7467600"/>
              <a:gd name="connsiteY1" fmla="*/ 0 h 1980080"/>
              <a:gd name="connsiteX2" fmla="*/ 7467600 w 7467600"/>
              <a:gd name="connsiteY2" fmla="*/ 1980080 h 1980080"/>
              <a:gd name="connsiteX3" fmla="*/ 0 w 7467600"/>
              <a:gd name="connsiteY3" fmla="*/ 1980080 h 1980080"/>
              <a:gd name="connsiteX0" fmla="*/ 0 w 6777318"/>
              <a:gd name="connsiteY0" fmla="*/ 1980080 h 1980080"/>
              <a:gd name="connsiteX1" fmla="*/ 4074459 w 6777318"/>
              <a:gd name="connsiteY1" fmla="*/ 0 h 1980080"/>
              <a:gd name="connsiteX2" fmla="*/ 6777318 w 6777318"/>
              <a:gd name="connsiteY2" fmla="*/ 1971116 h 1980080"/>
              <a:gd name="connsiteX3" fmla="*/ 0 w 6777318"/>
              <a:gd name="connsiteY3" fmla="*/ 1980080 h 1980080"/>
              <a:gd name="connsiteX0" fmla="*/ 0 w 6633882"/>
              <a:gd name="connsiteY0" fmla="*/ 1980080 h 1980080"/>
              <a:gd name="connsiteX1" fmla="*/ 4074459 w 6633882"/>
              <a:gd name="connsiteY1" fmla="*/ 0 h 1980080"/>
              <a:gd name="connsiteX2" fmla="*/ 6633882 w 6633882"/>
              <a:gd name="connsiteY2" fmla="*/ 1962151 h 1980080"/>
              <a:gd name="connsiteX3" fmla="*/ 0 w 6633882"/>
              <a:gd name="connsiteY3" fmla="*/ 1980080 h 1980080"/>
              <a:gd name="connsiteX0" fmla="*/ 0 w 6347011"/>
              <a:gd name="connsiteY0" fmla="*/ 1980080 h 1980080"/>
              <a:gd name="connsiteX1" fmla="*/ 4074459 w 6347011"/>
              <a:gd name="connsiteY1" fmla="*/ 0 h 1980080"/>
              <a:gd name="connsiteX2" fmla="*/ 6347011 w 6347011"/>
              <a:gd name="connsiteY2" fmla="*/ 1926292 h 1980080"/>
              <a:gd name="connsiteX3" fmla="*/ 0 w 6347011"/>
              <a:gd name="connsiteY3" fmla="*/ 1980080 h 1980080"/>
              <a:gd name="connsiteX0" fmla="*/ 0 w 6624917"/>
              <a:gd name="connsiteY0" fmla="*/ 1980080 h 1989044"/>
              <a:gd name="connsiteX1" fmla="*/ 4074459 w 6624917"/>
              <a:gd name="connsiteY1" fmla="*/ 0 h 1989044"/>
              <a:gd name="connsiteX2" fmla="*/ 6624917 w 6624917"/>
              <a:gd name="connsiteY2" fmla="*/ 1989044 h 1989044"/>
              <a:gd name="connsiteX3" fmla="*/ 0 w 6624917"/>
              <a:gd name="connsiteY3" fmla="*/ 1980080 h 1989044"/>
              <a:gd name="connsiteX0" fmla="*/ 0 w 6624917"/>
              <a:gd name="connsiteY0" fmla="*/ 1648386 h 1657350"/>
              <a:gd name="connsiteX1" fmla="*/ 4083423 w 6624917"/>
              <a:gd name="connsiteY1" fmla="*/ 0 h 1657350"/>
              <a:gd name="connsiteX2" fmla="*/ 6624917 w 6624917"/>
              <a:gd name="connsiteY2" fmla="*/ 1657350 h 1657350"/>
              <a:gd name="connsiteX3" fmla="*/ 0 w 6624917"/>
              <a:gd name="connsiteY3" fmla="*/ 1648386 h 1657350"/>
              <a:gd name="connsiteX0" fmla="*/ 0 w 6624917"/>
              <a:gd name="connsiteY0" fmla="*/ 1935257 h 1944221"/>
              <a:gd name="connsiteX1" fmla="*/ 4119282 w 6624917"/>
              <a:gd name="connsiteY1" fmla="*/ 0 h 1944221"/>
              <a:gd name="connsiteX2" fmla="*/ 6624917 w 6624917"/>
              <a:gd name="connsiteY2" fmla="*/ 1944221 h 1944221"/>
              <a:gd name="connsiteX3" fmla="*/ 0 w 6624917"/>
              <a:gd name="connsiteY3" fmla="*/ 1935257 h 1944221"/>
              <a:gd name="connsiteX0" fmla="*/ 0 w 6624917"/>
              <a:gd name="connsiteY0" fmla="*/ 1836645 h 1845609"/>
              <a:gd name="connsiteX1" fmla="*/ 4065494 w 6624917"/>
              <a:gd name="connsiteY1" fmla="*/ 0 h 1845609"/>
              <a:gd name="connsiteX2" fmla="*/ 6624917 w 6624917"/>
              <a:gd name="connsiteY2" fmla="*/ 1845609 h 1845609"/>
              <a:gd name="connsiteX3" fmla="*/ 0 w 6624917"/>
              <a:gd name="connsiteY3" fmla="*/ 1836645 h 1845609"/>
              <a:gd name="connsiteX0" fmla="*/ 0 w 6624917"/>
              <a:gd name="connsiteY0" fmla="*/ 1890434 h 1899398"/>
              <a:gd name="connsiteX1" fmla="*/ 4101353 w 6624917"/>
              <a:gd name="connsiteY1" fmla="*/ 0 h 1899398"/>
              <a:gd name="connsiteX2" fmla="*/ 6624917 w 6624917"/>
              <a:gd name="connsiteY2" fmla="*/ 1899398 h 1899398"/>
              <a:gd name="connsiteX3" fmla="*/ 0 w 6624917"/>
              <a:gd name="connsiteY3" fmla="*/ 1890434 h 1899398"/>
              <a:gd name="connsiteX0" fmla="*/ 0 w 6669740"/>
              <a:gd name="connsiteY0" fmla="*/ 1890434 h 1935256"/>
              <a:gd name="connsiteX1" fmla="*/ 4101353 w 6669740"/>
              <a:gd name="connsiteY1" fmla="*/ 0 h 1935256"/>
              <a:gd name="connsiteX2" fmla="*/ 6669740 w 6669740"/>
              <a:gd name="connsiteY2" fmla="*/ 1935256 h 1935256"/>
              <a:gd name="connsiteX3" fmla="*/ 0 w 6669740"/>
              <a:gd name="connsiteY3" fmla="*/ 1890434 h 1935256"/>
              <a:gd name="connsiteX0" fmla="*/ 0 w 6705599"/>
              <a:gd name="connsiteY0" fmla="*/ 1917328 h 1935256"/>
              <a:gd name="connsiteX1" fmla="*/ 4137212 w 6705599"/>
              <a:gd name="connsiteY1" fmla="*/ 0 h 1935256"/>
              <a:gd name="connsiteX2" fmla="*/ 6705599 w 6705599"/>
              <a:gd name="connsiteY2" fmla="*/ 1935256 h 1935256"/>
              <a:gd name="connsiteX3" fmla="*/ 0 w 6705599"/>
              <a:gd name="connsiteY3" fmla="*/ 1917328 h 1935256"/>
              <a:gd name="connsiteX0" fmla="*/ 0 w 6705599"/>
              <a:gd name="connsiteY0" fmla="*/ 1767017 h 1784945"/>
              <a:gd name="connsiteX1" fmla="*/ 4110318 w 6705599"/>
              <a:gd name="connsiteY1" fmla="*/ 0 h 1784945"/>
              <a:gd name="connsiteX2" fmla="*/ 6705599 w 6705599"/>
              <a:gd name="connsiteY2" fmla="*/ 1784945 h 1784945"/>
              <a:gd name="connsiteX3" fmla="*/ 0 w 6705599"/>
              <a:gd name="connsiteY3" fmla="*/ 1767017 h 1784945"/>
              <a:gd name="connsiteX0" fmla="*/ 0 w 6338046"/>
              <a:gd name="connsiteY0" fmla="*/ 1775859 h 1784945"/>
              <a:gd name="connsiteX1" fmla="*/ 3742765 w 6338046"/>
              <a:gd name="connsiteY1" fmla="*/ 0 h 1784945"/>
              <a:gd name="connsiteX2" fmla="*/ 6338046 w 6338046"/>
              <a:gd name="connsiteY2" fmla="*/ 1784945 h 1784945"/>
              <a:gd name="connsiteX3" fmla="*/ 0 w 6338046"/>
              <a:gd name="connsiteY3" fmla="*/ 1775859 h 1784945"/>
              <a:gd name="connsiteX0" fmla="*/ 0 w 6660776"/>
              <a:gd name="connsiteY0" fmla="*/ 1784701 h 1784945"/>
              <a:gd name="connsiteX1" fmla="*/ 4065495 w 6660776"/>
              <a:gd name="connsiteY1" fmla="*/ 0 h 1784945"/>
              <a:gd name="connsiteX2" fmla="*/ 6660776 w 6660776"/>
              <a:gd name="connsiteY2" fmla="*/ 1784945 h 1784945"/>
              <a:gd name="connsiteX3" fmla="*/ 0 w 6660776"/>
              <a:gd name="connsiteY3" fmla="*/ 1784701 h 1784945"/>
              <a:gd name="connsiteX0" fmla="*/ 0 w 6660776"/>
              <a:gd name="connsiteY0" fmla="*/ 1890804 h 1891048"/>
              <a:gd name="connsiteX1" fmla="*/ 4128248 w 6660776"/>
              <a:gd name="connsiteY1" fmla="*/ 0 h 1891048"/>
              <a:gd name="connsiteX2" fmla="*/ 6660776 w 6660776"/>
              <a:gd name="connsiteY2" fmla="*/ 1891048 h 1891048"/>
              <a:gd name="connsiteX3" fmla="*/ 0 w 6660776"/>
              <a:gd name="connsiteY3" fmla="*/ 1890804 h 1891048"/>
              <a:gd name="connsiteX0" fmla="*/ 0 w 6660776"/>
              <a:gd name="connsiteY0" fmla="*/ 1890804 h 1891048"/>
              <a:gd name="connsiteX1" fmla="*/ 4119283 w 6660776"/>
              <a:gd name="connsiteY1" fmla="*/ 0 h 1891048"/>
              <a:gd name="connsiteX2" fmla="*/ 6660776 w 6660776"/>
              <a:gd name="connsiteY2" fmla="*/ 1891048 h 1891048"/>
              <a:gd name="connsiteX3" fmla="*/ 0 w 6660776"/>
              <a:gd name="connsiteY3" fmla="*/ 1890804 h 1891048"/>
              <a:gd name="connsiteX0" fmla="*/ 0 w 6660776"/>
              <a:gd name="connsiteY0" fmla="*/ 1917329 h 1917573"/>
              <a:gd name="connsiteX1" fmla="*/ 4119283 w 6660776"/>
              <a:gd name="connsiteY1" fmla="*/ 0 h 1917573"/>
              <a:gd name="connsiteX2" fmla="*/ 6660776 w 6660776"/>
              <a:gd name="connsiteY2" fmla="*/ 1917573 h 1917573"/>
              <a:gd name="connsiteX3" fmla="*/ 0 w 6660776"/>
              <a:gd name="connsiteY3" fmla="*/ 1917329 h 1917573"/>
              <a:gd name="connsiteX0" fmla="*/ 0 w 6660776"/>
              <a:gd name="connsiteY0" fmla="*/ 1911395 h 1911639"/>
              <a:gd name="connsiteX1" fmla="*/ 4119283 w 6660776"/>
              <a:gd name="connsiteY1" fmla="*/ 0 h 1911639"/>
              <a:gd name="connsiteX2" fmla="*/ 6660776 w 6660776"/>
              <a:gd name="connsiteY2" fmla="*/ 1911639 h 1911639"/>
              <a:gd name="connsiteX3" fmla="*/ 0 w 6660776"/>
              <a:gd name="connsiteY3" fmla="*/ 1911395 h 1911639"/>
            </a:gdLst>
            <a:ahLst/>
            <a:cxnLst>
              <a:cxn ang="0">
                <a:pos x="connsiteX0" y="connsiteY0"/>
              </a:cxn>
              <a:cxn ang="0">
                <a:pos x="connsiteX1" y="connsiteY1"/>
              </a:cxn>
              <a:cxn ang="0">
                <a:pos x="connsiteX2" y="connsiteY2"/>
              </a:cxn>
              <a:cxn ang="0">
                <a:pos x="connsiteX3" y="connsiteY3"/>
              </a:cxn>
            </a:cxnLst>
            <a:rect l="l" t="t" r="r" b="b"/>
            <a:pathLst>
              <a:path w="6660776" h="1911639">
                <a:moveTo>
                  <a:pt x="0" y="1911395"/>
                </a:moveTo>
                <a:lnTo>
                  <a:pt x="4119283" y="0"/>
                </a:lnTo>
                <a:lnTo>
                  <a:pt x="6660776" y="1911639"/>
                </a:lnTo>
                <a:lnTo>
                  <a:pt x="0" y="1911395"/>
                </a:ln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Tree>
    <p:extLst>
      <p:ext uri="{BB962C8B-B14F-4D97-AF65-F5344CB8AC3E}">
        <p14:creationId xmlns:p14="http://schemas.microsoft.com/office/powerpoint/2010/main" val="273786358"/>
      </p:ext>
    </p:extLst>
  </p:cSld>
  <p:clrMap bg1="lt1" tx1="dk1" bg2="lt2" tx2="dk2" accent1="accent1" accent2="accent2" accent3="accent3" accent4="accent4" accent5="accent5" accent6="accent6" hlink="hlink" folHlink="folHlink"/>
  <p:sldLayoutIdLst>
    <p:sldLayoutId id="2147483721" r:id="rId1"/>
    <p:sldLayoutId id="2147483729" r:id="rId2"/>
    <p:sldLayoutId id="2147483730" r:id="rId3"/>
    <p:sldLayoutId id="2147483731" r:id="rId4"/>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0" y="0"/>
            <a:ext cx="9143999" cy="5143500"/>
          </a:xfrm>
          <a:prstGeom prst="rect">
            <a:avLst/>
          </a:prstGeom>
        </p:spPr>
      </p:pic>
      <p:sp>
        <p:nvSpPr>
          <p:cNvPr id="2" name="TextBox 1"/>
          <p:cNvSpPr txBox="1"/>
          <p:nvPr userDrawn="1"/>
        </p:nvSpPr>
        <p:spPr>
          <a:xfrm>
            <a:off x="304800" y="4476750"/>
            <a:ext cx="184731" cy="369332"/>
          </a:xfrm>
          <a:prstGeom prst="rect">
            <a:avLst/>
          </a:prstGeom>
        </p:spPr>
        <p:txBody>
          <a:bodyPr wrap="none" rtlCol="0">
            <a:spAutoFit/>
          </a:bodyPr>
          <a:lstStyle/>
          <a:p>
            <a:pPr defTabSz="914400"/>
            <a:endParaRPr lang="en-US" dirty="0">
              <a:solidFill>
                <a:prstClr val="black"/>
              </a:solidFill>
            </a:endParaRPr>
          </a:p>
        </p:txBody>
      </p:sp>
      <p:sp>
        <p:nvSpPr>
          <p:cNvPr id="9" name="Pentagon 8"/>
          <p:cNvSpPr/>
          <p:nvPr userDrawn="1"/>
        </p:nvSpPr>
        <p:spPr>
          <a:xfrm rot="10800000">
            <a:off x="8001000" y="0"/>
            <a:ext cx="1066800" cy="66675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0" name="Pentagon 9"/>
          <p:cNvSpPr/>
          <p:nvPr userDrawn="1"/>
        </p:nvSpPr>
        <p:spPr>
          <a:xfrm rot="10800000">
            <a:off x="8077200" y="-1"/>
            <a:ext cx="1066800" cy="666750"/>
          </a:xfrm>
          <a:prstGeom prst="homePlate">
            <a:avLst/>
          </a:prstGeom>
          <a:gradFill flip="none" rotWithShape="1">
            <a:gsLst>
              <a:gs pos="0">
                <a:srgbClr val="142456">
                  <a:shade val="30000"/>
                  <a:satMod val="115000"/>
                </a:srgbClr>
              </a:gs>
              <a:gs pos="50000">
                <a:srgbClr val="142456">
                  <a:shade val="67500"/>
                  <a:satMod val="115000"/>
                </a:srgbClr>
              </a:gs>
              <a:gs pos="100000">
                <a:srgbClr val="142456">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pic>
        <p:nvPicPr>
          <p:cNvPr id="12" name="Picture 11"/>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8382000" y="237968"/>
            <a:ext cx="659565" cy="190812"/>
          </a:xfrm>
          <a:prstGeom prst="rect">
            <a:avLst/>
          </a:prstGeom>
        </p:spPr>
      </p:pic>
      <p:grpSp>
        <p:nvGrpSpPr>
          <p:cNvPr id="14" name="Group 13"/>
          <p:cNvGrpSpPr/>
          <p:nvPr userDrawn="1"/>
        </p:nvGrpSpPr>
        <p:grpSpPr>
          <a:xfrm>
            <a:off x="0" y="4705350"/>
            <a:ext cx="1143000" cy="304800"/>
            <a:chOff x="0" y="4705350"/>
            <a:chExt cx="1143000" cy="304800"/>
          </a:xfrm>
          <a:gradFill flip="none" rotWithShape="1">
            <a:gsLst>
              <a:gs pos="0">
                <a:srgbClr val="BF1E2E">
                  <a:shade val="30000"/>
                  <a:satMod val="115000"/>
                </a:srgbClr>
              </a:gs>
              <a:gs pos="50000">
                <a:srgbClr val="BF1E2E">
                  <a:shade val="67500"/>
                  <a:satMod val="115000"/>
                </a:srgbClr>
              </a:gs>
              <a:gs pos="100000">
                <a:srgbClr val="BF1E2E">
                  <a:shade val="100000"/>
                  <a:satMod val="115000"/>
                </a:srgbClr>
              </a:gs>
            </a:gsLst>
            <a:lin ang="10800000" scaled="1"/>
            <a:tileRect/>
          </a:gradFill>
        </p:grpSpPr>
        <p:sp>
          <p:nvSpPr>
            <p:cNvPr id="3" name="Rectangle 2"/>
            <p:cNvSpPr/>
            <p:nvPr userDrawn="1"/>
          </p:nvSpPr>
          <p:spPr>
            <a:xfrm>
              <a:off x="0" y="4705350"/>
              <a:ext cx="990600" cy="3048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3" name="Flowchart: Data 12"/>
            <p:cNvSpPr/>
            <p:nvPr userDrawn="1"/>
          </p:nvSpPr>
          <p:spPr>
            <a:xfrm>
              <a:off x="495300" y="4705350"/>
              <a:ext cx="647700" cy="3048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grpSp>
      <p:grpSp>
        <p:nvGrpSpPr>
          <p:cNvPr id="18" name="Group 17"/>
          <p:cNvGrpSpPr/>
          <p:nvPr userDrawn="1"/>
        </p:nvGrpSpPr>
        <p:grpSpPr>
          <a:xfrm>
            <a:off x="1028700" y="4781550"/>
            <a:ext cx="8115300" cy="304800"/>
            <a:chOff x="1714500" y="4707866"/>
            <a:chExt cx="7429500" cy="304800"/>
          </a:xfrm>
          <a:gradFill flip="none" rotWithShape="1">
            <a:gsLst>
              <a:gs pos="0">
                <a:srgbClr val="142456">
                  <a:shade val="30000"/>
                  <a:satMod val="115000"/>
                </a:srgbClr>
              </a:gs>
              <a:gs pos="50000">
                <a:srgbClr val="142456">
                  <a:shade val="67500"/>
                  <a:satMod val="115000"/>
                </a:srgbClr>
              </a:gs>
              <a:gs pos="100000">
                <a:srgbClr val="142456">
                  <a:shade val="100000"/>
                  <a:satMod val="115000"/>
                </a:srgbClr>
              </a:gs>
            </a:gsLst>
            <a:lin ang="0" scaled="1"/>
            <a:tileRect/>
          </a:gradFill>
        </p:grpSpPr>
        <p:sp>
          <p:nvSpPr>
            <p:cNvPr id="16" name="Rectangle 15"/>
            <p:cNvSpPr/>
            <p:nvPr userDrawn="1"/>
          </p:nvSpPr>
          <p:spPr>
            <a:xfrm>
              <a:off x="1905000" y="4707866"/>
              <a:ext cx="7239000" cy="3048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7" name="Flowchart: Data 16"/>
            <p:cNvSpPr/>
            <p:nvPr userDrawn="1"/>
          </p:nvSpPr>
          <p:spPr>
            <a:xfrm>
              <a:off x="1714500" y="4707866"/>
              <a:ext cx="647700" cy="3048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grpSp>
      <p:sp>
        <p:nvSpPr>
          <p:cNvPr id="19" name="Date Placeholder 31"/>
          <p:cNvSpPr>
            <a:spLocks noGrp="1"/>
          </p:cNvSpPr>
          <p:nvPr>
            <p:ph type="dt" sz="half" idx="2"/>
          </p:nvPr>
        </p:nvSpPr>
        <p:spPr>
          <a:xfrm>
            <a:off x="0" y="4705350"/>
            <a:ext cx="1066800" cy="273844"/>
          </a:xfrm>
          <a:prstGeom prst="rect">
            <a:avLst/>
          </a:prstGeom>
        </p:spPr>
        <p:txBody>
          <a:bodyPr/>
          <a:lstStyle>
            <a:lvl1pPr algn="ctr">
              <a:defRPr sz="1200" b="1">
                <a:solidFill>
                  <a:schemeClr val="bg1"/>
                </a:solidFill>
                <a:latin typeface="Myriad Pro" pitchFamily="34" charset="0"/>
              </a:defRPr>
            </a:lvl1pPr>
          </a:lstStyle>
          <a:p>
            <a:fld id="{F73E11FF-ABCC-4F35-AB0A-1D6AC2B642F6}" type="slidenum">
              <a:rPr lang="en-US" smtClean="0"/>
              <a:pPr/>
              <a:t>‹#›</a:t>
            </a:fld>
            <a:endParaRPr lang="en-US" dirty="0"/>
          </a:p>
        </p:txBody>
      </p:sp>
      <p:sp>
        <p:nvSpPr>
          <p:cNvPr id="20" name="Footer Placeholder 4"/>
          <p:cNvSpPr>
            <a:spLocks noGrp="1"/>
          </p:cNvSpPr>
          <p:nvPr>
            <p:ph type="ftr" sz="quarter" idx="3"/>
          </p:nvPr>
        </p:nvSpPr>
        <p:spPr>
          <a:xfrm>
            <a:off x="1143020" y="4781550"/>
            <a:ext cx="6324601" cy="273844"/>
          </a:xfrm>
          <a:prstGeom prst="rect">
            <a:avLst/>
          </a:prstGeom>
        </p:spPr>
        <p:txBody>
          <a:bodyPr anchor="ctr"/>
          <a:lstStyle>
            <a:lvl1pPr>
              <a:defRPr sz="900" b="1">
                <a:solidFill>
                  <a:schemeClr val="bg1"/>
                </a:solidFill>
                <a:latin typeface="Myriad Pro" pitchFamily="34" charset="0"/>
              </a:defRPr>
            </a:lvl1pPr>
          </a:lstStyle>
          <a:p>
            <a:r>
              <a:rPr lang="en-US" dirty="0"/>
              <a:t>DLHC FY18Q2 Results </a:t>
            </a:r>
          </a:p>
        </p:txBody>
      </p:sp>
      <p:sp>
        <p:nvSpPr>
          <p:cNvPr id="21" name="Slide Number Placeholder 5"/>
          <p:cNvSpPr txBox="1">
            <a:spLocks/>
          </p:cNvSpPr>
          <p:nvPr userDrawn="1"/>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3896915731"/>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Lst>
  <p:hf hdr="0" dt="0"/>
  <p:txStyles>
    <p:titleStyle>
      <a:lvl1pPr algn="l" defTabSz="914400" rtl="0" eaLnBrk="1" latinLnBrk="0" hangingPunct="1">
        <a:spcBef>
          <a:spcPct val="0"/>
        </a:spcBef>
        <a:buNone/>
        <a:defRPr sz="3200" b="1" i="0" kern="1200">
          <a:solidFill>
            <a:srgbClr val="BF1E2E"/>
          </a:solidFill>
          <a:latin typeface="Myriad Pro"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5" name="Straight Connector 14"/>
          <p:cNvCxnSpPr/>
          <p:nvPr userDrawn="1"/>
        </p:nvCxnSpPr>
        <p:spPr>
          <a:xfrm>
            <a:off x="701911" y="4869825"/>
            <a:ext cx="0" cy="22191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20" name="Content Placeholder 4"/>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pic>
        <p:nvPicPr>
          <p:cNvPr id="4" name="Picture 3"/>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705633" y="392380"/>
            <a:ext cx="1993565" cy="579170"/>
          </a:xfrm>
          <a:prstGeom prst="rect">
            <a:avLst/>
          </a:prstGeom>
        </p:spPr>
      </p:pic>
    </p:spTree>
    <p:extLst>
      <p:ext uri="{BB962C8B-B14F-4D97-AF65-F5344CB8AC3E}">
        <p14:creationId xmlns:p14="http://schemas.microsoft.com/office/powerpoint/2010/main" val="2568080272"/>
      </p:ext>
    </p:extLst>
  </p:cSld>
  <p:clrMap bg1="lt1" tx1="dk1" bg2="lt2" tx2="dk2" accent1="accent1" accent2="accent2" accent3="accent3" accent4="accent4" accent5="accent5" accent6="accent6" hlink="hlink" folHlink="folHlink"/>
  <p:sldLayoutIdLst>
    <p:sldLayoutId id="2147483661" r:id="rId1"/>
    <p:sldLayoutId id="2147483670" r:id="rId2"/>
  </p:sldLayoutIdLst>
  <p:hf hdr="0" dt="0"/>
  <p:txStyles>
    <p:titleStyle>
      <a:lvl1pPr algn="l" defTabSz="685239"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318" indent="-171318" algn="l" defTabSz="685239"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3953" indent="-171318" algn="l" defTabSz="685239"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6556" indent="-171318" algn="l" defTabSz="685239"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199160" indent="-171318" algn="l" defTabSz="68523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1765" indent="-171318" algn="l" defTabSz="68523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4399" indent="-171318" algn="l" defTabSz="68523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7019" indent="-171318" algn="l" defTabSz="68523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69638" indent="-171318" algn="l" defTabSz="68523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2273" indent="-171318" algn="l" defTabSz="68523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239" rtl="0" eaLnBrk="1" latinLnBrk="0" hangingPunct="1">
        <a:defRPr sz="1400" kern="1200">
          <a:solidFill>
            <a:schemeClr val="tx1"/>
          </a:solidFill>
          <a:latin typeface="+mn-lt"/>
          <a:ea typeface="+mn-ea"/>
          <a:cs typeface="+mn-cs"/>
        </a:defRPr>
      </a:lvl1pPr>
      <a:lvl2pPr marL="342605" algn="l" defTabSz="685239" rtl="0" eaLnBrk="1" latinLnBrk="0" hangingPunct="1">
        <a:defRPr sz="1400" kern="1200">
          <a:solidFill>
            <a:schemeClr val="tx1"/>
          </a:solidFill>
          <a:latin typeface="+mn-lt"/>
          <a:ea typeface="+mn-ea"/>
          <a:cs typeface="+mn-cs"/>
        </a:defRPr>
      </a:lvl2pPr>
      <a:lvl3pPr marL="685239" algn="l" defTabSz="685239" rtl="0" eaLnBrk="1" latinLnBrk="0" hangingPunct="1">
        <a:defRPr sz="1400" kern="1200">
          <a:solidFill>
            <a:schemeClr val="tx1"/>
          </a:solidFill>
          <a:latin typeface="+mn-lt"/>
          <a:ea typeface="+mn-ea"/>
          <a:cs typeface="+mn-cs"/>
        </a:defRPr>
      </a:lvl3pPr>
      <a:lvl4pPr marL="1027859" algn="l" defTabSz="685239" rtl="0" eaLnBrk="1" latinLnBrk="0" hangingPunct="1">
        <a:defRPr sz="1400" kern="1200">
          <a:solidFill>
            <a:schemeClr val="tx1"/>
          </a:solidFill>
          <a:latin typeface="+mn-lt"/>
          <a:ea typeface="+mn-ea"/>
          <a:cs typeface="+mn-cs"/>
        </a:defRPr>
      </a:lvl4pPr>
      <a:lvl5pPr marL="1370478" algn="l" defTabSz="685239" rtl="0" eaLnBrk="1" latinLnBrk="0" hangingPunct="1">
        <a:defRPr sz="1400" kern="1200">
          <a:solidFill>
            <a:schemeClr val="tx1"/>
          </a:solidFill>
          <a:latin typeface="+mn-lt"/>
          <a:ea typeface="+mn-ea"/>
          <a:cs typeface="+mn-cs"/>
        </a:defRPr>
      </a:lvl5pPr>
      <a:lvl6pPr marL="1713113" algn="l" defTabSz="685239" rtl="0" eaLnBrk="1" latinLnBrk="0" hangingPunct="1">
        <a:defRPr sz="1400" kern="1200">
          <a:solidFill>
            <a:schemeClr val="tx1"/>
          </a:solidFill>
          <a:latin typeface="+mn-lt"/>
          <a:ea typeface="+mn-ea"/>
          <a:cs typeface="+mn-cs"/>
        </a:defRPr>
      </a:lvl6pPr>
      <a:lvl7pPr marL="2055716" algn="l" defTabSz="685239" rtl="0" eaLnBrk="1" latinLnBrk="0" hangingPunct="1">
        <a:defRPr sz="1400" kern="1200">
          <a:solidFill>
            <a:schemeClr val="tx1"/>
          </a:solidFill>
          <a:latin typeface="+mn-lt"/>
          <a:ea typeface="+mn-ea"/>
          <a:cs typeface="+mn-cs"/>
        </a:defRPr>
      </a:lvl7pPr>
      <a:lvl8pPr marL="2398320" algn="l" defTabSz="685239" rtl="0" eaLnBrk="1" latinLnBrk="0" hangingPunct="1">
        <a:defRPr sz="1400" kern="1200">
          <a:solidFill>
            <a:schemeClr val="tx1"/>
          </a:solidFill>
          <a:latin typeface="+mn-lt"/>
          <a:ea typeface="+mn-ea"/>
          <a:cs typeface="+mn-cs"/>
        </a:defRPr>
      </a:lvl8pPr>
      <a:lvl9pPr marL="2740925" algn="l" defTabSz="685239"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85950"/>
            <a:ext cx="4953000" cy="1066800"/>
          </a:xfrm>
        </p:spPr>
        <p:txBody>
          <a:bodyPr/>
          <a:lstStyle/>
          <a:p>
            <a:r>
              <a:rPr lang="en-US" sz="2400" dirty="0">
                <a:latin typeface="+mn-lt"/>
              </a:rPr>
              <a:t>FY2018 Second Quarter </a:t>
            </a:r>
            <a:br>
              <a:rPr lang="en-US" sz="2400" dirty="0">
                <a:latin typeface="+mn-lt"/>
              </a:rPr>
            </a:br>
            <a:r>
              <a:rPr lang="en-US" sz="2400" dirty="0">
                <a:latin typeface="+mn-lt"/>
              </a:rPr>
              <a:t>Earnings Presentation</a:t>
            </a:r>
            <a:br>
              <a:rPr lang="en-US" sz="2400" dirty="0">
                <a:latin typeface="+mn-lt"/>
              </a:rPr>
            </a:br>
            <a:r>
              <a:rPr lang="en-US" sz="1600" dirty="0">
                <a:latin typeface="+mn-lt"/>
              </a:rPr>
              <a:t>Ended March 31, 2018</a:t>
            </a:r>
          </a:p>
        </p:txBody>
      </p:sp>
      <p:sp>
        <p:nvSpPr>
          <p:cNvPr id="3" name="Subtitle 2"/>
          <p:cNvSpPr>
            <a:spLocks noGrp="1"/>
          </p:cNvSpPr>
          <p:nvPr>
            <p:ph type="subTitle" idx="1"/>
          </p:nvPr>
        </p:nvSpPr>
        <p:spPr>
          <a:xfrm>
            <a:off x="152400" y="3181350"/>
            <a:ext cx="6172200" cy="152400"/>
          </a:xfrm>
        </p:spPr>
        <p:txBody>
          <a:bodyPr/>
          <a:lstStyle/>
          <a:p>
            <a:r>
              <a:rPr lang="en-US" sz="1800" b="1" dirty="0">
                <a:solidFill>
                  <a:srgbClr val="40413F"/>
                </a:solidFill>
                <a:latin typeface="+mn-lt"/>
              </a:rPr>
              <a:t>Zach Parker, President and Chief Executive Officer</a:t>
            </a:r>
          </a:p>
          <a:p>
            <a:r>
              <a:rPr lang="en-US" sz="1800" b="1" dirty="0">
                <a:solidFill>
                  <a:srgbClr val="40413F"/>
                </a:solidFill>
                <a:latin typeface="+mn-lt"/>
              </a:rPr>
              <a:t>Kathryn JohnBull, Chief Financial Officer</a:t>
            </a:r>
          </a:p>
          <a:p>
            <a:r>
              <a:rPr lang="en-US" sz="1800" b="1" dirty="0">
                <a:solidFill>
                  <a:srgbClr val="40413F"/>
                </a:solidFill>
                <a:latin typeface="+mn-lt"/>
              </a:rPr>
              <a:t>May 16, 2018</a:t>
            </a:r>
          </a:p>
        </p:txBody>
      </p:sp>
      <p:sp>
        <p:nvSpPr>
          <p:cNvPr id="4" name="TextBox 3"/>
          <p:cNvSpPr txBox="1"/>
          <p:nvPr/>
        </p:nvSpPr>
        <p:spPr>
          <a:xfrm>
            <a:off x="7543800" y="1352550"/>
            <a:ext cx="184731" cy="369332"/>
          </a:xfrm>
          <a:prstGeom prst="rect">
            <a:avLst/>
          </a:prstGeom>
          <a:noFill/>
        </p:spPr>
        <p:txBody>
          <a:bodyPr wrap="none" rtlCol="0">
            <a:spAutoFit/>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4508" y="1108868"/>
            <a:ext cx="29210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30551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a:extLst>
              <a:ext uri="{FF2B5EF4-FFF2-40B4-BE49-F238E27FC236}">
                <a16:creationId xmlns:a16="http://schemas.microsoft.com/office/drawing/2014/main" id="{2FE78096-9708-4598-8DD3-EA0F05DA47BE}"/>
              </a:ext>
            </a:extLst>
          </p:cNvPr>
          <p:cNvSpPr>
            <a:spLocks noGrp="1"/>
          </p:cNvSpPr>
          <p:nvPr>
            <p:ph type="title"/>
          </p:nvPr>
        </p:nvSpPr>
        <p:spPr>
          <a:xfrm>
            <a:off x="76200" y="0"/>
            <a:ext cx="7924800" cy="666750"/>
          </a:xfrm>
        </p:spPr>
        <p:txBody>
          <a:bodyPr/>
          <a:lstStyle/>
          <a:p>
            <a:r>
              <a:rPr lang="en-US" dirty="0"/>
              <a:t>FY2018 Q2 Results: EBITDA</a:t>
            </a:r>
          </a:p>
        </p:txBody>
      </p:sp>
      <p:sp>
        <p:nvSpPr>
          <p:cNvPr id="7" name="Footer Placeholder 2">
            <a:extLst>
              <a:ext uri="{FF2B5EF4-FFF2-40B4-BE49-F238E27FC236}">
                <a16:creationId xmlns:a16="http://schemas.microsoft.com/office/drawing/2014/main" id="{1DBBD8A3-D409-43E9-BDF7-6BF1B0BA9C25}"/>
              </a:ext>
            </a:extLst>
          </p:cNvPr>
          <p:cNvSpPr txBox="1">
            <a:spLocks/>
          </p:cNvSpPr>
          <p:nvPr/>
        </p:nvSpPr>
        <p:spPr>
          <a:xfrm>
            <a:off x="479234" y="830985"/>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cs typeface="Arial" charset="0"/>
              </a:rPr>
              <a:t>$ Millions</a:t>
            </a:r>
            <a:endParaRPr lang="en-US" sz="1400" dirty="0"/>
          </a:p>
        </p:txBody>
      </p:sp>
      <p:graphicFrame>
        <p:nvGraphicFramePr>
          <p:cNvPr id="9" name="Chart 8">
            <a:extLst>
              <a:ext uri="{FF2B5EF4-FFF2-40B4-BE49-F238E27FC236}">
                <a16:creationId xmlns:a16="http://schemas.microsoft.com/office/drawing/2014/main" id="{4889A169-72D0-4E8F-9DAB-1CDD14930D60}"/>
              </a:ext>
            </a:extLst>
          </p:cNvPr>
          <p:cNvGraphicFramePr>
            <a:graphicFrameLocks noChangeAspect="1"/>
          </p:cNvGraphicFramePr>
          <p:nvPr>
            <p:extLst>
              <p:ext uri="{D42A27DB-BD31-4B8C-83A1-F6EECF244321}">
                <p14:modId xmlns:p14="http://schemas.microsoft.com/office/powerpoint/2010/main" val="4110671349"/>
              </p:ext>
            </p:extLst>
          </p:nvPr>
        </p:nvGraphicFramePr>
        <p:xfrm>
          <a:off x="2039638" y="530483"/>
          <a:ext cx="4531324" cy="3332267"/>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9">
            <a:extLst>
              <a:ext uri="{FF2B5EF4-FFF2-40B4-BE49-F238E27FC236}">
                <a16:creationId xmlns:a16="http://schemas.microsoft.com/office/drawing/2014/main" id="{E19C3787-3C15-4A17-BCB9-4A32AC6C46A2}"/>
              </a:ext>
            </a:extLst>
          </p:cNvPr>
          <p:cNvSpPr/>
          <p:nvPr/>
        </p:nvSpPr>
        <p:spPr>
          <a:xfrm>
            <a:off x="2297017" y="3368934"/>
            <a:ext cx="5475383" cy="1077218"/>
          </a:xfrm>
          <a:prstGeom prst="rect">
            <a:avLst/>
          </a:prstGeom>
        </p:spPr>
        <p:txBody>
          <a:bodyPr wrap="square">
            <a:spAutoFit/>
          </a:bodyPr>
          <a:lstStyle/>
          <a:p>
            <a:pPr>
              <a:buSzPct val="130000"/>
            </a:pPr>
            <a:r>
              <a:rPr lang="en-US" sz="1600" i="1" dirty="0"/>
              <a:t> </a:t>
            </a:r>
          </a:p>
          <a:p>
            <a:pPr marL="285750" indent="-285750">
              <a:spcBef>
                <a:spcPts val="0"/>
              </a:spcBef>
              <a:buSzPct val="130000"/>
              <a:buFont typeface="Arial" panose="020B0604020202020204" pitchFamily="34" charset="0"/>
              <a:buChar char="•"/>
            </a:pPr>
            <a:r>
              <a:rPr lang="en-US" sz="1600" i="1" dirty="0"/>
              <a:t>EBITDA up 15.5% year-over-year </a:t>
            </a:r>
          </a:p>
          <a:p>
            <a:pPr marL="285750" indent="-285750">
              <a:spcBef>
                <a:spcPts val="0"/>
              </a:spcBef>
              <a:buSzPct val="130000"/>
              <a:buFont typeface="Arial" panose="020B0604020202020204" pitchFamily="34" charset="0"/>
              <a:buChar char="•"/>
            </a:pPr>
            <a:r>
              <a:rPr lang="en-US" sz="1600" i="1" dirty="0"/>
              <a:t>EBITDA as a percent of revenue was 8.0% in both FY2018 Q2 and FY2017 Q2</a:t>
            </a:r>
          </a:p>
        </p:txBody>
      </p:sp>
      <p:sp>
        <p:nvSpPr>
          <p:cNvPr id="3" name="TextBox 2">
            <a:extLst>
              <a:ext uri="{FF2B5EF4-FFF2-40B4-BE49-F238E27FC236}">
                <a16:creationId xmlns:a16="http://schemas.microsoft.com/office/drawing/2014/main" id="{15977BE5-4013-4B11-8D43-3E51F5AE5273}"/>
              </a:ext>
            </a:extLst>
          </p:cNvPr>
          <p:cNvSpPr txBox="1"/>
          <p:nvPr/>
        </p:nvSpPr>
        <p:spPr>
          <a:xfrm>
            <a:off x="4586177" y="4535329"/>
            <a:ext cx="4636206" cy="246221"/>
          </a:xfrm>
          <a:prstGeom prst="rect">
            <a:avLst/>
          </a:prstGeom>
        </p:spPr>
        <p:txBody>
          <a:bodyPr wrap="none" rtlCol="0">
            <a:spAutoFit/>
          </a:bodyPr>
          <a:lstStyle/>
          <a:p>
            <a:r>
              <a:rPr lang="en-US" sz="1000" dirty="0"/>
              <a:t>A reconciliation of net income to EBITDA is provided in the back of this presentation</a:t>
            </a:r>
          </a:p>
        </p:txBody>
      </p:sp>
      <p:sp>
        <p:nvSpPr>
          <p:cNvPr id="11"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10</a:t>
            </a:fld>
            <a:endParaRPr lang="en-US" dirty="0"/>
          </a:p>
        </p:txBody>
      </p:sp>
      <p:sp>
        <p:nvSpPr>
          <p:cNvPr id="12"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14"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3932204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itle 1">
            <a:extLst>
              <a:ext uri="{FF2B5EF4-FFF2-40B4-BE49-F238E27FC236}">
                <a16:creationId xmlns:a16="http://schemas.microsoft.com/office/drawing/2014/main" id="{B44ACD13-231F-4037-A0F3-2F8EA59C71D6}"/>
              </a:ext>
            </a:extLst>
          </p:cNvPr>
          <p:cNvSpPr>
            <a:spLocks noGrp="1"/>
          </p:cNvSpPr>
          <p:nvPr>
            <p:ph type="title"/>
          </p:nvPr>
        </p:nvSpPr>
        <p:spPr/>
        <p:txBody>
          <a:bodyPr/>
          <a:lstStyle/>
          <a:p>
            <a:r>
              <a:rPr lang="en-US" dirty="0"/>
              <a:t>Balance Sheet: Deleveraging Continues</a:t>
            </a:r>
          </a:p>
        </p:txBody>
      </p:sp>
      <p:sp>
        <p:nvSpPr>
          <p:cNvPr id="14" name="Rectangle 13">
            <a:extLst>
              <a:ext uri="{FF2B5EF4-FFF2-40B4-BE49-F238E27FC236}">
                <a16:creationId xmlns:a16="http://schemas.microsoft.com/office/drawing/2014/main" id="{79D3785B-ADF2-402E-8CA9-CC170ABC7D9D}"/>
              </a:ext>
            </a:extLst>
          </p:cNvPr>
          <p:cNvSpPr/>
          <p:nvPr/>
        </p:nvSpPr>
        <p:spPr>
          <a:xfrm>
            <a:off x="457200" y="3498978"/>
            <a:ext cx="7848600" cy="457200"/>
          </a:xfrm>
          <a:prstGeom prst="rect">
            <a:avLst/>
          </a:prstGeom>
          <a:solidFill>
            <a:schemeClr val="accent1">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6">
            <a:extLst>
              <a:ext uri="{FF2B5EF4-FFF2-40B4-BE49-F238E27FC236}">
                <a16:creationId xmlns:a16="http://schemas.microsoft.com/office/drawing/2014/main" id="{7CB022AF-5C4F-495A-881D-3C75449E10C1}"/>
              </a:ext>
            </a:extLst>
          </p:cNvPr>
          <p:cNvSpPr txBox="1">
            <a:spLocks/>
          </p:cNvSpPr>
          <p:nvPr/>
        </p:nvSpPr>
        <p:spPr>
          <a:xfrm>
            <a:off x="497958" y="736361"/>
            <a:ext cx="8493642" cy="39689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nSpc>
                <a:spcPct val="100000"/>
              </a:lnSpc>
              <a:spcBef>
                <a:spcPts val="600"/>
              </a:spcBef>
              <a:spcAft>
                <a:spcPts val="600"/>
              </a:spcAft>
              <a:buNone/>
              <a:tabLst>
                <a:tab pos="1258888" algn="l"/>
              </a:tabLst>
            </a:pPr>
            <a:r>
              <a:rPr lang="en-US" dirty="0"/>
              <a:t>		</a:t>
            </a:r>
            <a:r>
              <a:rPr lang="en-US" sz="2000" dirty="0"/>
              <a:t>	</a:t>
            </a:r>
            <a:r>
              <a:rPr lang="en-US" sz="2000" u="sng" dirty="0">
                <a:solidFill>
                  <a:schemeClr val="tx1">
                    <a:lumMod val="75000"/>
                    <a:lumOff val="25000"/>
                  </a:schemeClr>
                </a:solidFill>
              </a:rPr>
              <a:t>9/30/2016</a:t>
            </a:r>
            <a:r>
              <a:rPr lang="en-US" sz="2000" dirty="0"/>
              <a:t>	</a:t>
            </a:r>
            <a:r>
              <a:rPr lang="en-US" sz="2000" u="sng" dirty="0">
                <a:solidFill>
                  <a:schemeClr val="tx1">
                    <a:lumMod val="75000"/>
                    <a:lumOff val="25000"/>
                  </a:schemeClr>
                </a:solidFill>
              </a:rPr>
              <a:t>9/30/2017</a:t>
            </a:r>
            <a:r>
              <a:rPr lang="en-US" sz="2000" dirty="0">
                <a:solidFill>
                  <a:schemeClr val="tx1">
                    <a:lumMod val="75000"/>
                    <a:lumOff val="25000"/>
                  </a:schemeClr>
                </a:solidFill>
              </a:rPr>
              <a:t>	</a:t>
            </a:r>
            <a:r>
              <a:rPr lang="en-US" sz="2000" u="sng" dirty="0">
                <a:solidFill>
                  <a:schemeClr val="tx1">
                    <a:lumMod val="75000"/>
                    <a:lumOff val="25000"/>
                  </a:schemeClr>
                </a:solidFill>
              </a:rPr>
              <a:t>3/31/2018</a:t>
            </a:r>
          </a:p>
          <a:p>
            <a:pPr marL="287338" indent="-287338">
              <a:lnSpc>
                <a:spcPct val="100000"/>
              </a:lnSpc>
              <a:spcBef>
                <a:spcPts val="600"/>
              </a:spcBef>
              <a:spcAft>
                <a:spcPts val="600"/>
              </a:spcAft>
              <a:buBlip>
                <a:blip r:embed="rId2"/>
              </a:buBlip>
              <a:tabLst>
                <a:tab pos="1258888" algn="l"/>
              </a:tabLst>
            </a:pPr>
            <a:r>
              <a:rPr lang="en-US" sz="2000" dirty="0">
                <a:solidFill>
                  <a:schemeClr val="tx1">
                    <a:lumMod val="75000"/>
                    <a:lumOff val="25000"/>
                  </a:schemeClr>
                </a:solidFill>
              </a:rPr>
              <a:t>Term loan balance*	$23.4 M		 $19.7 M		  $14.9 M</a:t>
            </a:r>
          </a:p>
          <a:p>
            <a:pPr marL="287338" indent="-287338">
              <a:lnSpc>
                <a:spcPct val="100000"/>
              </a:lnSpc>
              <a:spcBef>
                <a:spcPts val="600"/>
              </a:spcBef>
              <a:spcAft>
                <a:spcPts val="600"/>
              </a:spcAft>
              <a:buBlip>
                <a:blip r:embed="rId2"/>
              </a:buBlip>
              <a:tabLst>
                <a:tab pos="1258888" algn="l"/>
              </a:tabLst>
            </a:pPr>
            <a:r>
              <a:rPr lang="en-US" sz="2000" dirty="0">
                <a:solidFill>
                  <a:schemeClr val="tx1">
                    <a:lumMod val="75000"/>
                    <a:lumOff val="25000"/>
                  </a:schemeClr>
                </a:solidFill>
              </a:rPr>
              <a:t>Revolver balance**	     -0-		    -0-		      -0-</a:t>
            </a:r>
          </a:p>
          <a:p>
            <a:pPr marL="287338" indent="-287338">
              <a:lnSpc>
                <a:spcPct val="100000"/>
              </a:lnSpc>
              <a:spcBef>
                <a:spcPts val="600"/>
              </a:spcBef>
              <a:spcAft>
                <a:spcPts val="600"/>
              </a:spcAft>
              <a:buBlip>
                <a:blip r:embed="rId2"/>
              </a:buBlip>
              <a:tabLst>
                <a:tab pos="1258888" algn="l"/>
              </a:tabLst>
            </a:pPr>
            <a:r>
              <a:rPr lang="en-US" sz="2000" dirty="0">
                <a:solidFill>
                  <a:schemeClr val="tx1">
                    <a:lumMod val="75000"/>
                    <a:lumOff val="25000"/>
                  </a:schemeClr>
                </a:solidFill>
              </a:rPr>
              <a:t>Less Cash on Hand	     3.4		     4.9		       3.6</a:t>
            </a:r>
          </a:p>
          <a:p>
            <a:pPr marL="287338" indent="-287338">
              <a:lnSpc>
                <a:spcPct val="100000"/>
              </a:lnSpc>
              <a:spcBef>
                <a:spcPts val="600"/>
              </a:spcBef>
              <a:spcAft>
                <a:spcPts val="600"/>
              </a:spcAft>
              <a:buBlip>
                <a:blip r:embed="rId2"/>
              </a:buBlip>
              <a:tabLst>
                <a:tab pos="1258888" algn="l"/>
              </a:tabLst>
            </a:pPr>
            <a:r>
              <a:rPr lang="en-US" sz="2000" dirty="0">
                <a:solidFill>
                  <a:schemeClr val="tx1">
                    <a:lumMod val="75000"/>
                    <a:lumOff val="25000"/>
                  </a:schemeClr>
                </a:solidFill>
              </a:rPr>
              <a:t>   Net Debt		 $20.0		 $14.8		   $11.3		</a:t>
            </a:r>
          </a:p>
          <a:p>
            <a:pPr marL="287338" indent="-287338">
              <a:lnSpc>
                <a:spcPct val="100000"/>
              </a:lnSpc>
              <a:spcBef>
                <a:spcPts val="600"/>
              </a:spcBef>
              <a:spcAft>
                <a:spcPts val="600"/>
              </a:spcAft>
              <a:buBlip>
                <a:blip r:embed="rId2"/>
              </a:buBlip>
              <a:tabLst>
                <a:tab pos="1258888" algn="l"/>
              </a:tabLst>
            </a:pPr>
            <a:r>
              <a:rPr lang="en-US" sz="2000" dirty="0">
                <a:solidFill>
                  <a:schemeClr val="tx1">
                    <a:lumMod val="75000"/>
                    <a:lumOff val="25000"/>
                  </a:schemeClr>
                </a:solidFill>
              </a:rPr>
              <a:t>LTM EBITDA		    $4.5	 	    $8.4		      $9.3</a:t>
            </a:r>
          </a:p>
          <a:p>
            <a:pPr marL="287338" indent="-287338">
              <a:lnSpc>
                <a:spcPct val="100000"/>
              </a:lnSpc>
              <a:spcBef>
                <a:spcPts val="600"/>
              </a:spcBef>
              <a:spcAft>
                <a:spcPts val="600"/>
              </a:spcAft>
              <a:buBlip>
                <a:blip r:embed="rId2"/>
              </a:buBlip>
              <a:tabLst>
                <a:tab pos="1258888" algn="l"/>
              </a:tabLst>
            </a:pPr>
            <a:r>
              <a:rPr lang="en-US" sz="2000" dirty="0">
                <a:solidFill>
                  <a:schemeClr val="tx1">
                    <a:lumMod val="75000"/>
                    <a:lumOff val="25000"/>
                  </a:schemeClr>
                </a:solidFill>
              </a:rPr>
              <a:t>Net Debt/LTM EBITDA	    4.44		    1.76		     1.21 </a:t>
            </a:r>
          </a:p>
        </p:txBody>
      </p:sp>
      <p:sp>
        <p:nvSpPr>
          <p:cNvPr id="19" name="TextBox 18">
            <a:extLst>
              <a:ext uri="{FF2B5EF4-FFF2-40B4-BE49-F238E27FC236}">
                <a16:creationId xmlns:a16="http://schemas.microsoft.com/office/drawing/2014/main" id="{2AB3A2D6-9087-42BB-9FCF-3C7309903568}"/>
              </a:ext>
            </a:extLst>
          </p:cNvPr>
          <p:cNvSpPr txBox="1"/>
          <p:nvPr/>
        </p:nvSpPr>
        <p:spPr>
          <a:xfrm>
            <a:off x="517451" y="4032378"/>
            <a:ext cx="6846086" cy="71107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7F0000"/>
                </a:solidFill>
                <a:effectLst/>
                <a:uLnTx/>
                <a:uFillTx/>
              </a:rPr>
              <a:t>  *$25M</a:t>
            </a:r>
            <a:r>
              <a:rPr kumimoji="0" lang="en-US" sz="1600" b="1" i="0" u="none" strike="noStrike" kern="0" cap="none" spc="0" normalizeH="0" noProof="0" dirty="0">
                <a:ln>
                  <a:noFill/>
                </a:ln>
                <a:solidFill>
                  <a:srgbClr val="7F0000"/>
                </a:solidFill>
                <a:effectLst/>
                <a:uLnTx/>
                <a:uFillTx/>
              </a:rPr>
              <a:t> originally</a:t>
            </a:r>
            <a:endParaRPr kumimoji="0" lang="en-US" sz="1600" b="1" i="0" u="none" strike="noStrike" kern="0" cap="none" spc="0" normalizeH="0" baseline="0" noProof="0" dirty="0">
              <a:ln>
                <a:noFill/>
              </a:ln>
              <a:solidFill>
                <a:srgbClr val="7F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7F0000"/>
                </a:solidFill>
                <a:effectLst/>
                <a:uLnTx/>
                <a:uFillTx/>
              </a:rPr>
              <a:t>**$10M </a:t>
            </a:r>
            <a:r>
              <a:rPr lang="en-US" sz="1600" b="1" kern="0" dirty="0">
                <a:solidFill>
                  <a:srgbClr val="7F0000"/>
                </a:solidFill>
              </a:rPr>
              <a:t>ceiling</a:t>
            </a:r>
            <a:r>
              <a:rPr kumimoji="0" lang="en-US" sz="1600" b="1" i="0" u="none" strike="noStrike" kern="0" cap="none" spc="0" normalizeH="0" baseline="0" noProof="0" dirty="0">
                <a:ln>
                  <a:noFill/>
                </a:ln>
                <a:solidFill>
                  <a:srgbClr val="7F0000"/>
                </a:solidFill>
                <a:effectLst/>
                <a:uLnTx/>
                <a:uFillTx/>
              </a:rPr>
              <a:t>; availability $10M; </a:t>
            </a:r>
            <a:r>
              <a:rPr kumimoji="0" lang="en-US" sz="1600" b="1" i="0" u="none" strike="noStrike" kern="0" cap="none" spc="0" normalizeH="0" baseline="0" dirty="0">
                <a:ln>
                  <a:noFill/>
                </a:ln>
                <a:solidFill>
                  <a:srgbClr val="7F0000"/>
                </a:solidFill>
                <a:effectLst/>
                <a:uLnTx/>
                <a:uFillTx/>
              </a:rPr>
              <a:t>n</a:t>
            </a:r>
            <a:r>
              <a:rPr lang="en-US" sz="1600" b="1" kern="0" noProof="0" dirty="0">
                <a:solidFill>
                  <a:srgbClr val="7F0000"/>
                </a:solidFill>
              </a:rPr>
              <a:t>o borrowing </a:t>
            </a:r>
            <a:r>
              <a:rPr lang="en-US" sz="1600" b="1" kern="0" dirty="0">
                <a:solidFill>
                  <a:srgbClr val="7F0000"/>
                </a:solidFill>
              </a:rPr>
              <a:t>as of</a:t>
            </a:r>
            <a:r>
              <a:rPr lang="en-US" sz="1600" b="1" kern="0" noProof="0" dirty="0">
                <a:solidFill>
                  <a:srgbClr val="7F0000"/>
                </a:solidFill>
              </a:rPr>
              <a:t> 3/31/18</a:t>
            </a:r>
            <a:endParaRPr kumimoji="0" lang="en-US" sz="1600" b="1" i="0" u="none" strike="noStrike" kern="0" cap="none" spc="0" normalizeH="0" baseline="0" noProof="0" dirty="0">
              <a:ln>
                <a:noFill/>
              </a:ln>
              <a:solidFill>
                <a:srgbClr val="7F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18223D"/>
              </a:solidFill>
              <a:effectLst/>
              <a:uLnTx/>
              <a:uFillTx/>
            </a:endParaRPr>
          </a:p>
        </p:txBody>
      </p:sp>
      <p:cxnSp>
        <p:nvCxnSpPr>
          <p:cNvPr id="3" name="Straight Connector 2">
            <a:extLst>
              <a:ext uri="{FF2B5EF4-FFF2-40B4-BE49-F238E27FC236}">
                <a16:creationId xmlns:a16="http://schemas.microsoft.com/office/drawing/2014/main" id="{EABA8539-275F-478C-8048-B877EAB5287A}"/>
              </a:ext>
            </a:extLst>
          </p:cNvPr>
          <p:cNvCxnSpPr>
            <a:cxnSpLocks/>
          </p:cNvCxnSpPr>
          <p:nvPr/>
        </p:nvCxnSpPr>
        <p:spPr>
          <a:xfrm>
            <a:off x="762000" y="2571750"/>
            <a:ext cx="7193280" cy="0"/>
          </a:xfrm>
          <a:prstGeom prst="line">
            <a:avLst/>
          </a:prstGeom>
        </p:spPr>
        <p:style>
          <a:lnRef idx="3">
            <a:schemeClr val="accent6"/>
          </a:lnRef>
          <a:fillRef idx="0">
            <a:schemeClr val="accent6"/>
          </a:fillRef>
          <a:effectRef idx="2">
            <a:schemeClr val="accent6"/>
          </a:effectRef>
          <a:fontRef idx="minor">
            <a:schemeClr val="tx1"/>
          </a:fontRef>
        </p:style>
      </p:cxnSp>
      <p:sp>
        <p:nvSpPr>
          <p:cNvPr id="16" name="TextBox 15">
            <a:extLst>
              <a:ext uri="{FF2B5EF4-FFF2-40B4-BE49-F238E27FC236}">
                <a16:creationId xmlns:a16="http://schemas.microsoft.com/office/drawing/2014/main" id="{8C7B54DA-8B8A-408B-B197-022F3BFDD9D3}"/>
              </a:ext>
            </a:extLst>
          </p:cNvPr>
          <p:cNvSpPr txBox="1"/>
          <p:nvPr/>
        </p:nvSpPr>
        <p:spPr>
          <a:xfrm>
            <a:off x="5150599" y="4537544"/>
            <a:ext cx="4177747" cy="246221"/>
          </a:xfrm>
          <a:prstGeom prst="rect">
            <a:avLst/>
          </a:prstGeom>
        </p:spPr>
        <p:txBody>
          <a:bodyPr wrap="none" rtlCol="0">
            <a:spAutoFit/>
          </a:bodyPr>
          <a:lstStyle/>
          <a:p>
            <a:r>
              <a:rPr lang="en-US" sz="1000" dirty="0"/>
              <a:t>A reconciliation of LTM EBITDA is provided in the back of this presentation</a:t>
            </a:r>
          </a:p>
        </p:txBody>
      </p:sp>
      <p:sp>
        <p:nvSpPr>
          <p:cNvPr id="10"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11</a:t>
            </a:fld>
            <a:endParaRPr lang="en-US" dirty="0"/>
          </a:p>
        </p:txBody>
      </p:sp>
      <p:sp>
        <p:nvSpPr>
          <p:cNvPr id="11"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12"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2761705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152400" y="4705350"/>
            <a:ext cx="609600" cy="273844"/>
          </a:xfrm>
        </p:spPr>
        <p:txBody>
          <a:bodyPr/>
          <a:lstStyle/>
          <a:p>
            <a:fld id="{B85EF320-C0C2-4ACB-9B10-CBEFD83DD9E6}" type="slidenum">
              <a:rPr lang="en-US" smtClean="0"/>
              <a:pPr/>
              <a:t>12</a:t>
            </a:fld>
            <a:endParaRPr lang="en-US" dirty="0"/>
          </a:p>
        </p:txBody>
      </p:sp>
      <p:pic>
        <p:nvPicPr>
          <p:cNvPr id="4" name="Picture 3"/>
          <p:cNvPicPr>
            <a:picLocks noChangeAspect="1"/>
          </p:cNvPicPr>
          <p:nvPr/>
        </p:nvPicPr>
        <p:blipFill>
          <a:blip r:embed="rId2" cstate="print">
            <a:lum bright="70000" contrast="-70000"/>
            <a:extLst>
              <a:ext uri="{BEBA8EAE-BF5A-486C-A8C5-ECC9F3942E4B}">
                <a14:imgProps xmlns:a14="http://schemas.microsoft.com/office/drawing/2010/main">
                  <a14:imgLayer r:embed="rId3">
                    <a14:imgEffect>
                      <a14:artisticChalkSketch/>
                    </a14:imgEffect>
                  </a14:imgLayer>
                </a14:imgProps>
              </a:ext>
              <a:ext uri="{28A0092B-C50C-407E-A947-70E740481C1C}">
                <a14:useLocalDpi xmlns:a14="http://schemas.microsoft.com/office/drawing/2010/main" val="0"/>
              </a:ext>
            </a:extLst>
          </a:blip>
          <a:stretch>
            <a:fillRect/>
          </a:stretch>
        </p:blipFill>
        <p:spPr>
          <a:xfrm>
            <a:off x="5029233" y="1200161"/>
            <a:ext cx="3733799" cy="3440641"/>
          </a:xfrm>
          <a:prstGeom prst="rect">
            <a:avLst/>
          </a:prstGeom>
        </p:spPr>
      </p:pic>
      <p:sp>
        <p:nvSpPr>
          <p:cNvPr id="5" name="Title 5"/>
          <p:cNvSpPr txBox="1">
            <a:spLocks/>
          </p:cNvSpPr>
          <p:nvPr/>
        </p:nvSpPr>
        <p:spPr>
          <a:xfrm>
            <a:off x="533400" y="1640721"/>
            <a:ext cx="3345179" cy="1921631"/>
          </a:xfrm>
          <a:prstGeom prst="rect">
            <a:avLst/>
          </a:prstGeom>
        </p:spPr>
        <p:txBody>
          <a:bodyPr lIns="68531" tIns="34289" rIns="68531" bIns="34289" anchor="ctr">
            <a:noAutofit/>
          </a:bodyPr>
          <a:lstStyle>
            <a:lvl1pPr algn="l" defTabSz="914400" rtl="0" eaLnBrk="1" latinLnBrk="0" hangingPunct="1">
              <a:lnSpc>
                <a:spcPct val="90000"/>
              </a:lnSpc>
              <a:spcBef>
                <a:spcPct val="0"/>
              </a:spcBef>
              <a:buNone/>
              <a:defRPr sz="3800" kern="1200">
                <a:solidFill>
                  <a:srgbClr val="033450"/>
                </a:solidFill>
                <a:latin typeface="+mj-lt"/>
                <a:ea typeface="+mj-ea"/>
                <a:cs typeface="+mj-cs"/>
              </a:defRPr>
            </a:lvl1pPr>
          </a:lstStyle>
          <a:p>
            <a:r>
              <a:rPr lang="en-US" sz="4800" dirty="0">
                <a:solidFill>
                  <a:schemeClr val="bg1"/>
                </a:solidFill>
                <a:latin typeface="Myriad Pro" pitchFamily="34" charset="0"/>
              </a:rPr>
              <a:t>Question and Answer Session</a:t>
            </a:r>
          </a:p>
        </p:txBody>
      </p:sp>
    </p:spTree>
    <p:extLst>
      <p:ext uri="{BB962C8B-B14F-4D97-AF65-F5344CB8AC3E}">
        <p14:creationId xmlns:p14="http://schemas.microsoft.com/office/powerpoint/2010/main" val="1410254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837780-82E4-4C57-80C3-FEA99A181D62}"/>
              </a:ext>
            </a:extLst>
          </p:cNvPr>
          <p:cNvSpPr>
            <a:spLocks noGrp="1"/>
          </p:cNvSpPr>
          <p:nvPr>
            <p:ph type="title"/>
          </p:nvPr>
        </p:nvSpPr>
        <p:spPr>
          <a:xfrm>
            <a:off x="1066800" y="2038350"/>
            <a:ext cx="7924800" cy="666750"/>
          </a:xfrm>
        </p:spPr>
        <p:txBody>
          <a:bodyPr/>
          <a:lstStyle/>
          <a:p>
            <a:r>
              <a:rPr lang="en-US" dirty="0"/>
              <a:t>Appendix: Non-GAAP Reconciliations </a:t>
            </a:r>
          </a:p>
        </p:txBody>
      </p:sp>
      <p:sp>
        <p:nvSpPr>
          <p:cNvPr id="6" name="Rectangle 5">
            <a:extLst>
              <a:ext uri="{FF2B5EF4-FFF2-40B4-BE49-F238E27FC236}">
                <a16:creationId xmlns:a16="http://schemas.microsoft.com/office/drawing/2014/main" id="{FFC1D992-13D3-4A95-B961-731134C1FDE4}"/>
              </a:ext>
            </a:extLst>
          </p:cNvPr>
          <p:cNvSpPr/>
          <p:nvPr/>
        </p:nvSpPr>
        <p:spPr>
          <a:xfrm>
            <a:off x="412898" y="3638550"/>
            <a:ext cx="8578702" cy="923330"/>
          </a:xfrm>
          <a:prstGeom prst="rect">
            <a:avLst/>
          </a:prstGeom>
        </p:spPr>
        <p:txBody>
          <a:bodyPr wrap="square">
            <a:spAutoFit/>
          </a:bodyPr>
          <a:lstStyle/>
          <a:p>
            <a:pPr algn="just"/>
            <a:r>
              <a:rPr lang="en-US" sz="900" b="1" i="1" dirty="0">
                <a:solidFill>
                  <a:schemeClr val="tx2">
                    <a:lumMod val="75000"/>
                  </a:schemeClr>
                </a:solidFill>
              </a:rPr>
              <a:t>This document contains non-GAAP financial information. Management uses this information in its internal analysis of results and believes that this information may be informative to investors in gauging the quality of our financial performance, identifying trends in our results, and providing meaningful period-to-period comparisons. These measures should be used in conjunction with, rather than instead of, their comparable GAAP measures. A reconciliation of non-GAAP measures to the comparable GAAP measures presented in this document is also contained in the Company’s most recent quarterly earnings press release.</a:t>
            </a:r>
          </a:p>
          <a:p>
            <a:pPr algn="just"/>
            <a:endParaRPr lang="en-US" sz="900" b="1" i="1" dirty="0">
              <a:solidFill>
                <a:schemeClr val="tx2">
                  <a:lumMod val="75000"/>
                </a:schemeClr>
              </a:solidFill>
            </a:endParaRPr>
          </a:p>
          <a:p>
            <a:pPr algn="just"/>
            <a:r>
              <a:rPr lang="en-US" sz="900" b="1" i="1" dirty="0">
                <a:solidFill>
                  <a:schemeClr val="tx2">
                    <a:lumMod val="75000"/>
                  </a:schemeClr>
                </a:solidFill>
              </a:rPr>
              <a:t>For an expanded discussion of our use of this non-GAAP measure, please refer to the Earnings Release dated May 15, 2018.  </a:t>
            </a:r>
            <a:endParaRPr lang="en-US" sz="900" b="1" dirty="0"/>
          </a:p>
        </p:txBody>
      </p:sp>
      <p:sp>
        <p:nvSpPr>
          <p:cNvPr id="9"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13</a:t>
            </a:fld>
            <a:endParaRPr lang="en-US" dirty="0"/>
          </a:p>
        </p:txBody>
      </p:sp>
      <p:sp>
        <p:nvSpPr>
          <p:cNvPr id="10"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11"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1390261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07D0A6C-F7D9-41E3-8CD4-324F985B4EFC}"/>
              </a:ext>
            </a:extLst>
          </p:cNvPr>
          <p:cNvSpPr>
            <a:spLocks noGrp="1"/>
          </p:cNvSpPr>
          <p:nvPr>
            <p:ph type="title"/>
          </p:nvPr>
        </p:nvSpPr>
        <p:spPr/>
        <p:txBody>
          <a:bodyPr/>
          <a:lstStyle/>
          <a:p>
            <a:r>
              <a:rPr lang="en-US" dirty="0"/>
              <a:t>FY2018 Q2 EBITDA Reconciliation</a:t>
            </a:r>
          </a:p>
        </p:txBody>
      </p:sp>
      <p:pic>
        <p:nvPicPr>
          <p:cNvPr id="10" name="Picture 9">
            <a:extLst>
              <a:ext uri="{FF2B5EF4-FFF2-40B4-BE49-F238E27FC236}">
                <a16:creationId xmlns:a16="http://schemas.microsoft.com/office/drawing/2014/main" id="{B7D70704-E400-4F87-A2EB-64938AC189D9}"/>
              </a:ext>
            </a:extLst>
          </p:cNvPr>
          <p:cNvPicPr>
            <a:picLocks noChangeAspect="1"/>
          </p:cNvPicPr>
          <p:nvPr/>
        </p:nvPicPr>
        <p:blipFill>
          <a:blip r:embed="rId2"/>
          <a:stretch>
            <a:fillRect/>
          </a:stretch>
        </p:blipFill>
        <p:spPr>
          <a:xfrm>
            <a:off x="328437" y="1477776"/>
            <a:ext cx="8815563" cy="2416547"/>
          </a:xfrm>
          <a:prstGeom prst="rect">
            <a:avLst/>
          </a:prstGeom>
        </p:spPr>
      </p:pic>
      <p:sp>
        <p:nvSpPr>
          <p:cNvPr id="6"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14</a:t>
            </a:fld>
            <a:endParaRPr lang="en-US" dirty="0"/>
          </a:p>
        </p:txBody>
      </p:sp>
      <p:sp>
        <p:nvSpPr>
          <p:cNvPr id="8"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9"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3723663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5DA244-095A-46C5-A2E3-7C3BE6156564}"/>
              </a:ext>
            </a:extLst>
          </p:cNvPr>
          <p:cNvSpPr>
            <a:spLocks noGrp="1"/>
          </p:cNvSpPr>
          <p:nvPr>
            <p:ph type="title"/>
          </p:nvPr>
        </p:nvSpPr>
        <p:spPr/>
        <p:txBody>
          <a:bodyPr/>
          <a:lstStyle/>
          <a:p>
            <a:r>
              <a:rPr lang="en-US" dirty="0"/>
              <a:t>Trending EBITDA Reconciliation</a:t>
            </a:r>
          </a:p>
        </p:txBody>
      </p:sp>
      <p:sp>
        <p:nvSpPr>
          <p:cNvPr id="5"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15</a:t>
            </a:fld>
            <a:endParaRPr lang="en-US" dirty="0"/>
          </a:p>
        </p:txBody>
      </p:sp>
      <p:sp>
        <p:nvSpPr>
          <p:cNvPr id="6"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7"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pic>
        <p:nvPicPr>
          <p:cNvPr id="8" name="Picture 7">
            <a:extLst>
              <a:ext uri="{FF2B5EF4-FFF2-40B4-BE49-F238E27FC236}">
                <a16:creationId xmlns:a16="http://schemas.microsoft.com/office/drawing/2014/main" id="{409F1660-756A-4D37-A145-B165621CE162}"/>
              </a:ext>
            </a:extLst>
          </p:cNvPr>
          <p:cNvPicPr>
            <a:picLocks noChangeAspect="1"/>
          </p:cNvPicPr>
          <p:nvPr/>
        </p:nvPicPr>
        <p:blipFill>
          <a:blip r:embed="rId2"/>
          <a:stretch>
            <a:fillRect/>
          </a:stretch>
        </p:blipFill>
        <p:spPr>
          <a:xfrm>
            <a:off x="152400" y="1308801"/>
            <a:ext cx="8839200" cy="1974796"/>
          </a:xfrm>
          <a:prstGeom prst="rect">
            <a:avLst/>
          </a:prstGeom>
        </p:spPr>
      </p:pic>
    </p:spTree>
    <p:extLst>
      <p:ext uri="{BB962C8B-B14F-4D97-AF65-F5344CB8AC3E}">
        <p14:creationId xmlns:p14="http://schemas.microsoft.com/office/powerpoint/2010/main" val="2195250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19150"/>
            <a:ext cx="8229600" cy="2971800"/>
          </a:xfrm>
        </p:spPr>
        <p:txBody>
          <a:bodyPr/>
          <a:lstStyle/>
          <a:p>
            <a:pPr marL="0" indent="0" algn="just">
              <a:lnSpc>
                <a:spcPct val="120000"/>
              </a:lnSpc>
              <a:buNone/>
            </a:pPr>
            <a:r>
              <a:rPr lang="en-US" sz="1400" b="1" i="1" dirty="0">
                <a:solidFill>
                  <a:srgbClr val="44546A">
                    <a:lumMod val="75000"/>
                  </a:srgbClr>
                </a:solidFill>
                <a:latin typeface="+mn-lt"/>
              </a:rPr>
              <a:t>"Safe Harbor" Statement under the Private Securities Litigation Reform Act of 1995:</a:t>
            </a:r>
            <a:endParaRPr lang="en-US" sz="1400" i="1" dirty="0">
              <a:solidFill>
                <a:srgbClr val="44546A">
                  <a:lumMod val="75000"/>
                </a:srgbClr>
              </a:solidFill>
              <a:latin typeface="+mn-lt"/>
            </a:endParaRPr>
          </a:p>
          <a:p>
            <a:pPr marL="0" indent="0" algn="just">
              <a:lnSpc>
                <a:spcPct val="120000"/>
              </a:lnSpc>
              <a:buNone/>
            </a:pPr>
            <a:r>
              <a:rPr lang="en-US" sz="1400" dirty="0">
                <a:solidFill>
                  <a:srgbClr val="44546A">
                    <a:lumMod val="75000"/>
                  </a:srgbClr>
                </a:solidFill>
                <a:latin typeface="+mn-lt"/>
              </a:rPr>
              <a:t>This presentation may contain forward-looking statements within the meaning of the Private Securities Litigation Reform Act of 1995. These statements relate to future events or DLH’s future financial performance. Any statements that are not statements of historical fact (including without limitation statements to the effect that the company or its management “believes,” “expects,” “anticipates,” “plans,” “intends,” and similar expressions) should be considered forward-looking statements that involve risks and uncertainties that could cause actual events or DLH’s actual results to differ materially from those indicated by the forward-looking statements. For a discussion of such risks and uncertainties, see “Risk Factors” in the company’s periodic reports filed with the SEC, including our annual report on Form 10-K for the fiscal year ended September 30, 2017. In light of the risks and uncertainties inherent in the forward-looking statements included herein, the inclusion of such statements should not be regarded as a representation by the company or any other person that the objectives and plans of the company will be achieved. The forward-looking statements contained in this presentation are made as of the date hereof and may become outdated over time. The company does not assume any responsibility for updating any forward-looking statements.</a:t>
            </a:r>
          </a:p>
        </p:txBody>
      </p:sp>
      <p:sp>
        <p:nvSpPr>
          <p:cNvPr id="3" name="Title 2"/>
          <p:cNvSpPr>
            <a:spLocks noGrp="1"/>
          </p:cNvSpPr>
          <p:nvPr>
            <p:ph type="title"/>
          </p:nvPr>
        </p:nvSpPr>
        <p:spPr/>
        <p:txBody>
          <a:bodyPr/>
          <a:lstStyle/>
          <a:p>
            <a:r>
              <a:rPr lang="en-US" dirty="0"/>
              <a:t>Forward-looking Statements</a:t>
            </a:r>
          </a:p>
        </p:txBody>
      </p:sp>
      <p:sp>
        <p:nvSpPr>
          <p:cNvPr id="6"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2</a:t>
            </a:fld>
            <a:endParaRPr lang="en-US" dirty="0"/>
          </a:p>
        </p:txBody>
      </p:sp>
      <p:sp>
        <p:nvSpPr>
          <p:cNvPr id="7"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10"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1716712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DFDE00-BD1E-4E9B-90AE-F6ABCE8F08DB}"/>
              </a:ext>
            </a:extLst>
          </p:cNvPr>
          <p:cNvSpPr>
            <a:spLocks noGrp="1"/>
          </p:cNvSpPr>
          <p:nvPr>
            <p:ph type="title"/>
          </p:nvPr>
        </p:nvSpPr>
        <p:spPr/>
        <p:txBody>
          <a:bodyPr/>
          <a:lstStyle/>
          <a:p>
            <a:r>
              <a:rPr lang="en-US" dirty="0"/>
              <a:t>Second Quarter Highlights &amp; Summary</a:t>
            </a:r>
          </a:p>
        </p:txBody>
      </p:sp>
      <p:sp>
        <p:nvSpPr>
          <p:cNvPr id="8" name="Content Placeholder 6">
            <a:extLst>
              <a:ext uri="{FF2B5EF4-FFF2-40B4-BE49-F238E27FC236}">
                <a16:creationId xmlns:a16="http://schemas.microsoft.com/office/drawing/2014/main" id="{DF6BC114-8915-44BC-8C34-23C841554B84}"/>
              </a:ext>
            </a:extLst>
          </p:cNvPr>
          <p:cNvSpPr txBox="1">
            <a:spLocks/>
          </p:cNvSpPr>
          <p:nvPr/>
        </p:nvSpPr>
        <p:spPr>
          <a:xfrm>
            <a:off x="762000" y="933450"/>
            <a:ext cx="8077200" cy="32766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7338" indent="-287338">
              <a:spcBef>
                <a:spcPts val="600"/>
              </a:spcBef>
              <a:spcAft>
                <a:spcPts val="1200"/>
              </a:spcAft>
              <a:buBlip>
                <a:blip r:embed="rId2"/>
              </a:buBlip>
              <a:tabLst>
                <a:tab pos="1258888" algn="l"/>
              </a:tabLst>
            </a:pPr>
            <a:r>
              <a:rPr lang="en-US" sz="2400" dirty="0">
                <a:solidFill>
                  <a:schemeClr val="tx1">
                    <a:lumMod val="75000"/>
                    <a:lumOff val="25000"/>
                  </a:schemeClr>
                </a:solidFill>
              </a:rPr>
              <a:t>Q2 revenue $34.4 million, up 15.0 percent year-over-year </a:t>
            </a:r>
          </a:p>
          <a:p>
            <a:pPr marL="287338" indent="-287338">
              <a:spcBef>
                <a:spcPts val="600"/>
              </a:spcBef>
              <a:spcAft>
                <a:spcPts val="1200"/>
              </a:spcAft>
              <a:buBlip>
                <a:blip r:embed="rId2"/>
              </a:buBlip>
              <a:tabLst>
                <a:tab pos="1258888" algn="l"/>
              </a:tabLst>
            </a:pPr>
            <a:r>
              <a:rPr lang="en-US" sz="2400" dirty="0">
                <a:solidFill>
                  <a:schemeClr val="tx1">
                    <a:lumMod val="75000"/>
                    <a:lumOff val="25000"/>
                  </a:schemeClr>
                </a:solidFill>
              </a:rPr>
              <a:t>Gross margin of 21.7 percent</a:t>
            </a:r>
          </a:p>
          <a:p>
            <a:pPr marL="287338" indent="-287338">
              <a:spcBef>
                <a:spcPts val="600"/>
              </a:spcBef>
              <a:spcAft>
                <a:spcPts val="1200"/>
              </a:spcAft>
              <a:buBlip>
                <a:blip r:embed="rId2"/>
              </a:buBlip>
              <a:tabLst>
                <a:tab pos="1258888" algn="l"/>
              </a:tabLst>
            </a:pPr>
            <a:r>
              <a:rPr lang="en-US" sz="2400" dirty="0">
                <a:solidFill>
                  <a:schemeClr val="tx1">
                    <a:lumMod val="75000"/>
                    <a:lumOff val="25000"/>
                  </a:schemeClr>
                </a:solidFill>
              </a:rPr>
              <a:t>Operating cash flow $4.4 million</a:t>
            </a:r>
          </a:p>
          <a:p>
            <a:pPr marL="287338" indent="-287338">
              <a:spcBef>
                <a:spcPts val="600"/>
              </a:spcBef>
              <a:spcAft>
                <a:spcPts val="1200"/>
              </a:spcAft>
              <a:buBlip>
                <a:blip r:embed="rId2"/>
              </a:buBlip>
              <a:tabLst>
                <a:tab pos="1258888" algn="l"/>
              </a:tabLst>
            </a:pPr>
            <a:r>
              <a:rPr lang="en-US" sz="2400" dirty="0">
                <a:solidFill>
                  <a:schemeClr val="tx1">
                    <a:lumMod val="75000"/>
                    <a:lumOff val="25000"/>
                  </a:schemeClr>
                </a:solidFill>
              </a:rPr>
              <a:t>Senior debt reduced to $14.9 million from $18.8 million as of December 31, 2017</a:t>
            </a:r>
          </a:p>
          <a:p>
            <a:pPr marL="287338" indent="-287338">
              <a:spcBef>
                <a:spcPts val="600"/>
              </a:spcBef>
              <a:spcAft>
                <a:spcPts val="1200"/>
              </a:spcAft>
              <a:buBlip>
                <a:blip r:embed="rId2"/>
              </a:buBlip>
              <a:tabLst>
                <a:tab pos="1258888" algn="l"/>
              </a:tabLst>
            </a:pPr>
            <a:r>
              <a:rPr lang="en-US" sz="2400" dirty="0">
                <a:solidFill>
                  <a:schemeClr val="tx1">
                    <a:lumMod val="75000"/>
                    <a:lumOff val="25000"/>
                  </a:schemeClr>
                </a:solidFill>
              </a:rPr>
              <a:t>Solid growth outlook</a:t>
            </a:r>
          </a:p>
        </p:txBody>
      </p:sp>
      <p:sp>
        <p:nvSpPr>
          <p:cNvPr id="6"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3</a:t>
            </a:fld>
            <a:endParaRPr lang="en-US" dirty="0"/>
          </a:p>
        </p:txBody>
      </p:sp>
      <p:sp>
        <p:nvSpPr>
          <p:cNvPr id="7"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11"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1940549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2E6D7-307D-4C56-A3B4-9732C62C50FB}"/>
              </a:ext>
            </a:extLst>
          </p:cNvPr>
          <p:cNvSpPr>
            <a:spLocks noGrp="1"/>
          </p:cNvSpPr>
          <p:nvPr>
            <p:ph type="title"/>
          </p:nvPr>
        </p:nvSpPr>
        <p:spPr/>
        <p:txBody>
          <a:bodyPr/>
          <a:lstStyle/>
          <a:p>
            <a:r>
              <a:rPr lang="en-US" dirty="0"/>
              <a:t>Strong EBITDA Trend Continues </a:t>
            </a:r>
          </a:p>
        </p:txBody>
      </p:sp>
      <p:graphicFrame>
        <p:nvGraphicFramePr>
          <p:cNvPr id="4" name="Chart 3">
            <a:extLst>
              <a:ext uri="{FF2B5EF4-FFF2-40B4-BE49-F238E27FC236}">
                <a16:creationId xmlns:a16="http://schemas.microsoft.com/office/drawing/2014/main" id="{B6E4AC50-0213-43E5-A867-600E6FE74084}"/>
              </a:ext>
            </a:extLst>
          </p:cNvPr>
          <p:cNvGraphicFramePr/>
          <p:nvPr>
            <p:extLst>
              <p:ext uri="{D42A27DB-BD31-4B8C-83A1-F6EECF244321}">
                <p14:modId xmlns:p14="http://schemas.microsoft.com/office/powerpoint/2010/main" val="1121827979"/>
              </p:ext>
            </p:extLst>
          </p:nvPr>
        </p:nvGraphicFramePr>
        <p:xfrm>
          <a:off x="1908317" y="1303301"/>
          <a:ext cx="5327366" cy="3303771"/>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53954E70-800F-4011-B2FF-7C2F867957E5}"/>
              </a:ext>
            </a:extLst>
          </p:cNvPr>
          <p:cNvSpPr/>
          <p:nvPr/>
        </p:nvSpPr>
        <p:spPr>
          <a:xfrm>
            <a:off x="1447800" y="800920"/>
            <a:ext cx="6324600" cy="341260"/>
          </a:xfrm>
          <a:prstGeom prst="rect">
            <a:avLst/>
          </a:prstGeom>
          <a:gradFill flip="none" rotWithShape="1">
            <a:gsLst>
              <a:gs pos="0">
                <a:srgbClr val="142456">
                  <a:shade val="30000"/>
                  <a:satMod val="115000"/>
                </a:srgbClr>
              </a:gs>
              <a:gs pos="50000">
                <a:srgbClr val="142456">
                  <a:shade val="67500"/>
                  <a:satMod val="115000"/>
                </a:srgbClr>
              </a:gs>
              <a:gs pos="100000">
                <a:srgbClr val="142456">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68529" tIns="34289" rIns="68529" bIns="34289" rtlCol="0" anchor="ctr"/>
          <a:lstStyle/>
          <a:p>
            <a:pPr algn="ctr" defTabSz="685222"/>
            <a:r>
              <a:rPr lang="en-US" sz="1500" b="1" dirty="0">
                <a:solidFill>
                  <a:prstClr val="white"/>
                </a:solidFill>
              </a:rPr>
              <a:t>Historical EBITDA* </a:t>
            </a:r>
            <a:r>
              <a:rPr lang="en-US" sz="1200" i="1" dirty="0">
                <a:solidFill>
                  <a:prstClr val="white"/>
                </a:solidFill>
              </a:rPr>
              <a:t>($ in millions)</a:t>
            </a:r>
          </a:p>
        </p:txBody>
      </p:sp>
      <p:sp>
        <p:nvSpPr>
          <p:cNvPr id="8" name="Footer Placeholder 4">
            <a:extLst>
              <a:ext uri="{FF2B5EF4-FFF2-40B4-BE49-F238E27FC236}">
                <a16:creationId xmlns:a16="http://schemas.microsoft.com/office/drawing/2014/main" id="{D1A40369-C75D-4D70-B2B2-EE7BB8F17A0D}"/>
              </a:ext>
            </a:extLst>
          </p:cNvPr>
          <p:cNvSpPr txBox="1">
            <a:spLocks/>
          </p:cNvSpPr>
          <p:nvPr/>
        </p:nvSpPr>
        <p:spPr>
          <a:xfrm>
            <a:off x="1143020" y="4781550"/>
            <a:ext cx="6324601" cy="273844"/>
          </a:xfrm>
          <a:prstGeom prst="rect">
            <a:avLst/>
          </a:prstGeom>
        </p:spPr>
        <p:txBody>
          <a:bodyPr anchor="ctr"/>
          <a:lstStyle>
            <a:defPPr>
              <a:defRPr lang="en-US"/>
            </a:defPPr>
            <a:lvl1pPr marL="0" algn="l" defTabSz="913658" rtl="0" eaLnBrk="1" latinLnBrk="0" hangingPunct="1">
              <a:defRPr sz="900" b="1" kern="1200">
                <a:solidFill>
                  <a:schemeClr val="bg1"/>
                </a:solidFill>
                <a:latin typeface="Myriad Pro" pitchFamily="34" charset="0"/>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r>
              <a:rPr lang="en-US"/>
              <a:t>DLHC FY18Q2 Results </a:t>
            </a:r>
            <a:endParaRPr lang="en-US" dirty="0"/>
          </a:p>
        </p:txBody>
      </p:sp>
      <p:sp>
        <p:nvSpPr>
          <p:cNvPr id="9" name="Date Placeholder 31">
            <a:extLst>
              <a:ext uri="{FF2B5EF4-FFF2-40B4-BE49-F238E27FC236}">
                <a16:creationId xmlns:a16="http://schemas.microsoft.com/office/drawing/2014/main" id="{5712CA0F-29FB-4481-8333-9BD3A0354B9A}"/>
              </a:ext>
            </a:extLst>
          </p:cNvPr>
          <p:cNvSpPr>
            <a:spLocks noGrp="1"/>
          </p:cNvSpPr>
          <p:nvPr>
            <p:ph type="dt" sz="half" idx="10"/>
          </p:nvPr>
        </p:nvSpPr>
        <p:spPr>
          <a:xfrm>
            <a:off x="0" y="4705350"/>
            <a:ext cx="1066800" cy="273844"/>
          </a:xfrm>
        </p:spPr>
        <p:txBody>
          <a:bodyPr/>
          <a:lstStyle/>
          <a:p>
            <a:fld id="{F73E11FF-ABCC-4F35-AB0A-1D6AC2B642F6}" type="slidenum">
              <a:rPr lang="en-US" smtClean="0"/>
              <a:pPr/>
              <a:t>4</a:t>
            </a:fld>
            <a:endParaRPr lang="en-US" dirty="0"/>
          </a:p>
        </p:txBody>
      </p:sp>
      <p:sp>
        <p:nvSpPr>
          <p:cNvPr id="10" name="TextBox 9">
            <a:extLst>
              <a:ext uri="{FF2B5EF4-FFF2-40B4-BE49-F238E27FC236}">
                <a16:creationId xmlns:a16="http://schemas.microsoft.com/office/drawing/2014/main" id="{48CFEAF4-F5E8-4D7D-9BCD-608C15AC3B95}"/>
              </a:ext>
            </a:extLst>
          </p:cNvPr>
          <p:cNvSpPr txBox="1"/>
          <p:nvPr/>
        </p:nvSpPr>
        <p:spPr>
          <a:xfrm>
            <a:off x="4966253" y="4469342"/>
            <a:ext cx="3850734" cy="246221"/>
          </a:xfrm>
          <a:prstGeom prst="rect">
            <a:avLst/>
          </a:prstGeom>
        </p:spPr>
        <p:txBody>
          <a:bodyPr wrap="none" rtlCol="0">
            <a:spAutoFit/>
          </a:bodyPr>
          <a:lstStyle/>
          <a:p>
            <a:r>
              <a:rPr lang="en-US" sz="1000" dirty="0"/>
              <a:t>*A reconciliation of EBITDA is provided in the back of this presentation</a:t>
            </a:r>
          </a:p>
        </p:txBody>
      </p:sp>
    </p:spTree>
    <p:extLst>
      <p:ext uri="{BB962C8B-B14F-4D97-AF65-F5344CB8AC3E}">
        <p14:creationId xmlns:p14="http://schemas.microsoft.com/office/powerpoint/2010/main" val="904587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Budget Agreement / Appropriations Act</a:t>
            </a:r>
          </a:p>
        </p:txBody>
      </p:sp>
      <p:sp>
        <p:nvSpPr>
          <p:cNvPr id="17"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5</a:t>
            </a:fld>
            <a:endParaRPr lang="en-US" dirty="0"/>
          </a:p>
        </p:txBody>
      </p:sp>
      <p:sp>
        <p:nvSpPr>
          <p:cNvPr id="18"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19"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
        <p:nvSpPr>
          <p:cNvPr id="20" name="Content Placeholder 6">
            <a:extLst>
              <a:ext uri="{FF2B5EF4-FFF2-40B4-BE49-F238E27FC236}">
                <a16:creationId xmlns:a16="http://schemas.microsoft.com/office/drawing/2014/main" id="{69F9FF07-99CA-4B88-8419-0CB588696957}"/>
              </a:ext>
            </a:extLst>
          </p:cNvPr>
          <p:cNvSpPr txBox="1">
            <a:spLocks/>
          </p:cNvSpPr>
          <p:nvPr/>
        </p:nvSpPr>
        <p:spPr>
          <a:xfrm>
            <a:off x="762000" y="819150"/>
            <a:ext cx="6324601" cy="33528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7338" indent="-287338" algn="just">
              <a:lnSpc>
                <a:spcPct val="90000"/>
              </a:lnSpc>
              <a:spcBef>
                <a:spcPts val="600"/>
              </a:spcBef>
              <a:spcAft>
                <a:spcPts val="600"/>
              </a:spcAft>
              <a:buBlip>
                <a:blip r:embed="rId2"/>
              </a:buBlip>
              <a:tabLst>
                <a:tab pos="1258888" algn="l"/>
              </a:tabLst>
            </a:pPr>
            <a:r>
              <a:rPr lang="en-US" sz="2400" dirty="0">
                <a:solidFill>
                  <a:schemeClr val="tx1">
                    <a:lumMod val="75000"/>
                    <a:lumOff val="25000"/>
                  </a:schemeClr>
                </a:solidFill>
              </a:rPr>
              <a:t>Bipartisan budget fully supports key agencies &amp; programs</a:t>
            </a:r>
          </a:p>
          <a:p>
            <a:pPr marL="287338" indent="-287338" algn="just">
              <a:lnSpc>
                <a:spcPct val="90000"/>
              </a:lnSpc>
              <a:spcBef>
                <a:spcPts val="600"/>
              </a:spcBef>
              <a:spcAft>
                <a:spcPts val="600"/>
              </a:spcAft>
              <a:buBlip>
                <a:blip r:embed="rId2"/>
              </a:buBlip>
              <a:tabLst>
                <a:tab pos="1258888" algn="l"/>
              </a:tabLst>
            </a:pPr>
            <a:r>
              <a:rPr lang="en-US" sz="2400" dirty="0">
                <a:solidFill>
                  <a:schemeClr val="tx1">
                    <a:lumMod val="75000"/>
                    <a:lumOff val="25000"/>
                  </a:schemeClr>
                </a:solidFill>
              </a:rPr>
              <a:t>HHS – total of $78 billion in budget authority, $10 billion above FY17 enacted</a:t>
            </a:r>
          </a:p>
          <a:p>
            <a:pPr marL="287338" indent="-287338" algn="just">
              <a:lnSpc>
                <a:spcPct val="90000"/>
              </a:lnSpc>
              <a:spcBef>
                <a:spcPts val="600"/>
              </a:spcBef>
              <a:spcAft>
                <a:spcPts val="600"/>
              </a:spcAft>
              <a:buBlip>
                <a:blip r:embed="rId2"/>
              </a:buBlip>
              <a:tabLst>
                <a:tab pos="1258888" algn="l"/>
              </a:tabLst>
            </a:pPr>
            <a:r>
              <a:rPr lang="en-US" sz="2400" dirty="0">
                <a:solidFill>
                  <a:schemeClr val="tx1">
                    <a:lumMod val="75000"/>
                    <a:lumOff val="25000"/>
                  </a:schemeClr>
                </a:solidFill>
              </a:rPr>
              <a:t>VA – total of $81.5 billion in budget authority, $7.1 billion above FY17 enacted</a:t>
            </a:r>
          </a:p>
          <a:p>
            <a:pPr marL="287338" indent="-287338" algn="just">
              <a:lnSpc>
                <a:spcPct val="90000"/>
              </a:lnSpc>
              <a:spcBef>
                <a:spcPts val="600"/>
              </a:spcBef>
              <a:spcAft>
                <a:spcPts val="600"/>
              </a:spcAft>
              <a:buBlip>
                <a:blip r:embed="rId2"/>
              </a:buBlip>
              <a:tabLst>
                <a:tab pos="1258888" algn="l"/>
              </a:tabLst>
            </a:pPr>
            <a:r>
              <a:rPr lang="en-US" sz="2400" dirty="0">
                <a:solidFill>
                  <a:schemeClr val="tx1">
                    <a:lumMod val="75000"/>
                    <a:lumOff val="25000"/>
                  </a:schemeClr>
                </a:solidFill>
              </a:rPr>
              <a:t>Similar trends expected for FY2019</a:t>
            </a:r>
          </a:p>
          <a:p>
            <a:pPr marL="287338" indent="-287338" algn="just">
              <a:lnSpc>
                <a:spcPct val="90000"/>
              </a:lnSpc>
              <a:spcBef>
                <a:spcPts val="600"/>
              </a:spcBef>
              <a:spcAft>
                <a:spcPts val="600"/>
              </a:spcAft>
              <a:buBlip>
                <a:blip r:embed="rId2"/>
              </a:buBlip>
              <a:tabLst>
                <a:tab pos="1258888" algn="l"/>
              </a:tabLst>
            </a:pPr>
            <a:r>
              <a:rPr lang="en-US" sz="2400" dirty="0">
                <a:solidFill>
                  <a:schemeClr val="tx1">
                    <a:lumMod val="75000"/>
                    <a:lumOff val="25000"/>
                  </a:schemeClr>
                </a:solidFill>
              </a:rPr>
              <a:t>Gives clarity over near-term spending priorities</a:t>
            </a:r>
          </a:p>
        </p:txBody>
      </p:sp>
    </p:spTree>
    <p:extLst>
      <p:ext uri="{BB962C8B-B14F-4D97-AF65-F5344CB8AC3E}">
        <p14:creationId xmlns:p14="http://schemas.microsoft.com/office/powerpoint/2010/main" val="408484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12D40-DF0C-46BB-A867-1B99216368B6}"/>
              </a:ext>
            </a:extLst>
          </p:cNvPr>
          <p:cNvSpPr>
            <a:spLocks noGrp="1"/>
          </p:cNvSpPr>
          <p:nvPr>
            <p:ph type="title"/>
          </p:nvPr>
        </p:nvSpPr>
        <p:spPr/>
        <p:txBody>
          <a:bodyPr/>
          <a:lstStyle/>
          <a:p>
            <a:r>
              <a:rPr lang="en-US" dirty="0"/>
              <a:t>Key Forward Indicators</a:t>
            </a:r>
          </a:p>
        </p:txBody>
      </p:sp>
      <p:sp>
        <p:nvSpPr>
          <p:cNvPr id="4" name="Content Placeholder 6">
            <a:extLst>
              <a:ext uri="{FF2B5EF4-FFF2-40B4-BE49-F238E27FC236}">
                <a16:creationId xmlns:a16="http://schemas.microsoft.com/office/drawing/2014/main" id="{3E4C4293-6B8D-4E87-9121-929A95114CEF}"/>
              </a:ext>
            </a:extLst>
          </p:cNvPr>
          <p:cNvSpPr txBox="1">
            <a:spLocks/>
          </p:cNvSpPr>
          <p:nvPr/>
        </p:nvSpPr>
        <p:spPr>
          <a:xfrm>
            <a:off x="762000" y="666750"/>
            <a:ext cx="7620000" cy="35814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7338" indent="-287338">
              <a:spcBef>
                <a:spcPts val="0"/>
              </a:spcBef>
              <a:spcAft>
                <a:spcPts val="600"/>
              </a:spcAft>
              <a:buBlip>
                <a:blip r:embed="rId2"/>
              </a:buBlip>
              <a:tabLst>
                <a:tab pos="1258888" algn="l"/>
              </a:tabLst>
            </a:pPr>
            <a:r>
              <a:rPr lang="en-US" sz="2400" dirty="0">
                <a:solidFill>
                  <a:schemeClr val="tx1">
                    <a:lumMod val="75000"/>
                    <a:lumOff val="25000"/>
                  </a:schemeClr>
                </a:solidFill>
              </a:rPr>
              <a:t>Well-funded programs </a:t>
            </a:r>
          </a:p>
          <a:p>
            <a:pPr lvl="1" indent="-342900">
              <a:spcBef>
                <a:spcPts val="0"/>
              </a:spcBef>
              <a:spcAft>
                <a:spcPts val="400"/>
              </a:spcAft>
              <a:buFont typeface="Wingdings" panose="05000000000000000000" pitchFamily="2" charset="2"/>
              <a:buChar char="Ø"/>
              <a:tabLst>
                <a:tab pos="1258888" algn="l"/>
              </a:tabLst>
            </a:pPr>
            <a:r>
              <a:rPr lang="en-US" sz="1600" dirty="0">
                <a:solidFill>
                  <a:schemeClr val="tx1">
                    <a:lumMod val="75000"/>
                    <a:lumOff val="25000"/>
                  </a:schemeClr>
                </a:solidFill>
              </a:rPr>
              <a:t>IT/professional services spending continues to grow</a:t>
            </a:r>
          </a:p>
          <a:p>
            <a:pPr lvl="1" indent="-342900">
              <a:spcBef>
                <a:spcPts val="0"/>
              </a:spcBef>
              <a:spcAft>
                <a:spcPts val="600"/>
              </a:spcAft>
              <a:buFont typeface="Wingdings" panose="05000000000000000000" pitchFamily="2" charset="2"/>
              <a:buChar char="Ø"/>
              <a:tabLst>
                <a:tab pos="1258888" algn="l"/>
              </a:tabLst>
            </a:pPr>
            <a:r>
              <a:rPr lang="en-US" sz="1600" dirty="0">
                <a:solidFill>
                  <a:schemeClr val="tx1">
                    <a:lumMod val="75000"/>
                    <a:lumOff val="25000"/>
                  </a:schemeClr>
                </a:solidFill>
              </a:rPr>
              <a:t>F2018 budget raised funding for DoD, VA &amp; HHS, including NIH, ACF, SAMHSA</a:t>
            </a:r>
          </a:p>
          <a:p>
            <a:pPr marL="287338" indent="-287338">
              <a:spcBef>
                <a:spcPts val="0"/>
              </a:spcBef>
              <a:spcAft>
                <a:spcPts val="600"/>
              </a:spcAft>
              <a:buBlip>
                <a:blip r:embed="rId2"/>
              </a:buBlip>
              <a:tabLst>
                <a:tab pos="1258888" algn="l"/>
              </a:tabLst>
            </a:pPr>
            <a:r>
              <a:rPr lang="en-US" sz="2400" dirty="0">
                <a:solidFill>
                  <a:schemeClr val="tx1">
                    <a:lumMod val="75000"/>
                    <a:lumOff val="25000"/>
                  </a:schemeClr>
                </a:solidFill>
              </a:rPr>
              <a:t>Healthy new business pipeline </a:t>
            </a:r>
          </a:p>
          <a:p>
            <a:pPr lvl="1" indent="-342900">
              <a:spcBef>
                <a:spcPts val="0"/>
              </a:spcBef>
              <a:spcAft>
                <a:spcPts val="400"/>
              </a:spcAft>
              <a:buFont typeface="Wingdings" panose="05000000000000000000" pitchFamily="2" charset="2"/>
              <a:buChar char="Ø"/>
              <a:tabLst>
                <a:tab pos="1258888" algn="l"/>
              </a:tabLst>
            </a:pPr>
            <a:r>
              <a:rPr lang="en-US" sz="1600" dirty="0">
                <a:solidFill>
                  <a:schemeClr val="tx1">
                    <a:lumMod val="75000"/>
                    <a:lumOff val="25000"/>
                  </a:schemeClr>
                </a:solidFill>
              </a:rPr>
              <a:t>Bidding on more complex, margin-expansion opportunities </a:t>
            </a:r>
          </a:p>
          <a:p>
            <a:pPr lvl="1" indent="-342900">
              <a:spcBef>
                <a:spcPts val="0"/>
              </a:spcBef>
              <a:spcAft>
                <a:spcPts val="400"/>
              </a:spcAft>
              <a:buFont typeface="Wingdings" panose="05000000000000000000" pitchFamily="2" charset="2"/>
              <a:buChar char="Ø"/>
              <a:tabLst>
                <a:tab pos="1258888" algn="l"/>
              </a:tabLst>
            </a:pPr>
            <a:r>
              <a:rPr lang="en-US" sz="1600" dirty="0">
                <a:solidFill>
                  <a:schemeClr val="tx1">
                    <a:lumMod val="75000"/>
                    <a:lumOff val="25000"/>
                  </a:schemeClr>
                </a:solidFill>
              </a:rPr>
              <a:t>Over $400 million of qualified leads  </a:t>
            </a:r>
          </a:p>
          <a:p>
            <a:pPr lvl="1" indent="-342900">
              <a:spcBef>
                <a:spcPts val="0"/>
              </a:spcBef>
              <a:spcAft>
                <a:spcPts val="600"/>
              </a:spcAft>
              <a:buFont typeface="Wingdings" panose="05000000000000000000" pitchFamily="2" charset="2"/>
              <a:buChar char="Ø"/>
              <a:tabLst>
                <a:tab pos="1258888" algn="l"/>
              </a:tabLst>
            </a:pPr>
            <a:r>
              <a:rPr lang="en-US" sz="1600" dirty="0">
                <a:solidFill>
                  <a:schemeClr val="tx1">
                    <a:lumMod val="75000"/>
                    <a:lumOff val="25000"/>
                  </a:schemeClr>
                </a:solidFill>
              </a:rPr>
              <a:t>Federal mission-critical programs</a:t>
            </a:r>
          </a:p>
          <a:p>
            <a:pPr marL="287338" indent="-287338">
              <a:spcBef>
                <a:spcPts val="0"/>
              </a:spcBef>
              <a:spcAft>
                <a:spcPts val="600"/>
              </a:spcAft>
              <a:buBlip>
                <a:blip r:embed="rId2"/>
              </a:buBlip>
              <a:tabLst>
                <a:tab pos="1258888" algn="l"/>
              </a:tabLst>
            </a:pPr>
            <a:r>
              <a:rPr lang="en-US" sz="2400" dirty="0">
                <a:solidFill>
                  <a:schemeClr val="tx1">
                    <a:lumMod val="75000"/>
                    <a:lumOff val="25000"/>
                  </a:schemeClr>
                </a:solidFill>
              </a:rPr>
              <a:t>Recompete period</a:t>
            </a:r>
          </a:p>
          <a:p>
            <a:pPr marL="287338" indent="-287338">
              <a:spcBef>
                <a:spcPts val="0"/>
              </a:spcBef>
              <a:buBlip>
                <a:blip r:embed="rId2"/>
              </a:buBlip>
              <a:tabLst>
                <a:tab pos="1258888" algn="l"/>
              </a:tabLst>
            </a:pPr>
            <a:r>
              <a:rPr lang="en-US" sz="2400" dirty="0">
                <a:solidFill>
                  <a:schemeClr val="tx1">
                    <a:lumMod val="75000"/>
                    <a:lumOff val="25000"/>
                  </a:schemeClr>
                </a:solidFill>
              </a:rPr>
              <a:t>Strong M&amp;A environment </a:t>
            </a:r>
          </a:p>
          <a:p>
            <a:pPr lvl="1" indent="-342900">
              <a:spcBef>
                <a:spcPts val="0"/>
              </a:spcBef>
              <a:spcAft>
                <a:spcPts val="400"/>
              </a:spcAft>
              <a:buFont typeface="Wingdings" panose="05000000000000000000" pitchFamily="2" charset="2"/>
              <a:buChar char="Ø"/>
              <a:tabLst>
                <a:tab pos="1258888" algn="l"/>
              </a:tabLst>
            </a:pPr>
            <a:r>
              <a:rPr lang="en-US" sz="1600" dirty="0">
                <a:solidFill>
                  <a:schemeClr val="tx1">
                    <a:lumMod val="75000"/>
                    <a:lumOff val="25000"/>
                  </a:schemeClr>
                </a:solidFill>
              </a:rPr>
              <a:t>Dynamic market for acquisitions</a:t>
            </a:r>
          </a:p>
          <a:p>
            <a:pPr lvl="1" indent="-342900">
              <a:spcBef>
                <a:spcPts val="0"/>
              </a:spcBef>
              <a:spcAft>
                <a:spcPts val="400"/>
              </a:spcAft>
              <a:buFont typeface="Wingdings" panose="05000000000000000000" pitchFamily="2" charset="2"/>
              <a:buChar char="Ø"/>
              <a:tabLst>
                <a:tab pos="1258888" algn="l"/>
              </a:tabLst>
            </a:pPr>
            <a:r>
              <a:rPr lang="en-US" sz="1600" dirty="0">
                <a:solidFill>
                  <a:schemeClr val="tx1">
                    <a:lumMod val="75000"/>
                    <a:lumOff val="25000"/>
                  </a:schemeClr>
                </a:solidFill>
              </a:rPr>
              <a:t>Must “fit” with DLHC culture / strategic growth plan</a:t>
            </a:r>
            <a:endParaRPr lang="en-US" sz="2000" dirty="0">
              <a:solidFill>
                <a:schemeClr val="tx1">
                  <a:lumMod val="75000"/>
                  <a:lumOff val="25000"/>
                </a:schemeClr>
              </a:solidFill>
            </a:endParaRPr>
          </a:p>
        </p:txBody>
      </p:sp>
      <p:sp>
        <p:nvSpPr>
          <p:cNvPr id="5" name="Footer Placeholder 4">
            <a:extLst>
              <a:ext uri="{FF2B5EF4-FFF2-40B4-BE49-F238E27FC236}">
                <a16:creationId xmlns:a16="http://schemas.microsoft.com/office/drawing/2014/main" id="{5CB1A081-E2BA-4655-A54A-CFC2A6C60D3D}"/>
              </a:ext>
            </a:extLst>
          </p:cNvPr>
          <p:cNvSpPr>
            <a:spLocks noGrp="1"/>
          </p:cNvSpPr>
          <p:nvPr>
            <p:ph type="ftr" sz="quarter" idx="11"/>
          </p:nvPr>
        </p:nvSpPr>
        <p:spPr>
          <a:xfrm>
            <a:off x="1143020" y="4781550"/>
            <a:ext cx="6324601" cy="273844"/>
          </a:xfrm>
        </p:spPr>
        <p:txBody>
          <a:bodyPr/>
          <a:lstStyle/>
          <a:p>
            <a:r>
              <a:rPr lang="en-US" dirty="0"/>
              <a:t>DLHC FY18Q2 Results </a:t>
            </a:r>
          </a:p>
        </p:txBody>
      </p:sp>
      <p:sp>
        <p:nvSpPr>
          <p:cNvPr id="6" name="Date Placeholder 31">
            <a:extLst>
              <a:ext uri="{FF2B5EF4-FFF2-40B4-BE49-F238E27FC236}">
                <a16:creationId xmlns:a16="http://schemas.microsoft.com/office/drawing/2014/main" id="{D18E8125-1822-4302-BF46-EE80194E18EF}"/>
              </a:ext>
            </a:extLst>
          </p:cNvPr>
          <p:cNvSpPr>
            <a:spLocks noGrp="1"/>
          </p:cNvSpPr>
          <p:nvPr>
            <p:ph type="dt" sz="half" idx="10"/>
          </p:nvPr>
        </p:nvSpPr>
        <p:spPr>
          <a:xfrm>
            <a:off x="0" y="4705350"/>
            <a:ext cx="1066800" cy="273844"/>
          </a:xfrm>
        </p:spPr>
        <p:txBody>
          <a:bodyPr/>
          <a:lstStyle/>
          <a:p>
            <a:fld id="{F73E11FF-ABCC-4F35-AB0A-1D6AC2B642F6}" type="slidenum">
              <a:rPr lang="en-US" smtClean="0"/>
              <a:pPr/>
              <a:t>6</a:t>
            </a:fld>
            <a:endParaRPr lang="en-US" dirty="0"/>
          </a:p>
        </p:txBody>
      </p:sp>
    </p:spTree>
    <p:extLst>
      <p:ext uri="{BB962C8B-B14F-4D97-AF65-F5344CB8AC3E}">
        <p14:creationId xmlns:p14="http://schemas.microsoft.com/office/powerpoint/2010/main" val="1263496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9DE407F6-9C30-478D-A187-E393C46C8655}"/>
              </a:ext>
            </a:extLst>
          </p:cNvPr>
          <p:cNvSpPr>
            <a:spLocks noGrp="1"/>
          </p:cNvSpPr>
          <p:nvPr>
            <p:ph type="title"/>
          </p:nvPr>
        </p:nvSpPr>
        <p:spPr>
          <a:xfrm>
            <a:off x="76200" y="0"/>
            <a:ext cx="7924800" cy="666750"/>
          </a:xfrm>
        </p:spPr>
        <p:txBody>
          <a:bodyPr/>
          <a:lstStyle/>
          <a:p>
            <a:r>
              <a:rPr lang="en-US" dirty="0"/>
              <a:t>FY2018 Q2 Results: Revenue </a:t>
            </a:r>
          </a:p>
        </p:txBody>
      </p:sp>
      <p:graphicFrame>
        <p:nvGraphicFramePr>
          <p:cNvPr id="9" name="Chart 8">
            <a:extLst>
              <a:ext uri="{FF2B5EF4-FFF2-40B4-BE49-F238E27FC236}">
                <a16:creationId xmlns:a16="http://schemas.microsoft.com/office/drawing/2014/main" id="{9B1265C5-977E-428D-BCFA-04B60A7F8EAE}"/>
              </a:ext>
            </a:extLst>
          </p:cNvPr>
          <p:cNvGraphicFramePr>
            <a:graphicFrameLocks noChangeAspect="1"/>
          </p:cNvGraphicFramePr>
          <p:nvPr>
            <p:extLst>
              <p:ext uri="{D42A27DB-BD31-4B8C-83A1-F6EECF244321}">
                <p14:modId xmlns:p14="http://schemas.microsoft.com/office/powerpoint/2010/main" val="3326299364"/>
              </p:ext>
            </p:extLst>
          </p:nvPr>
        </p:nvGraphicFramePr>
        <p:xfrm>
          <a:off x="1927034" y="750699"/>
          <a:ext cx="4800599" cy="3530288"/>
        </p:xfrm>
        <a:graphic>
          <a:graphicData uri="http://schemas.openxmlformats.org/drawingml/2006/chart">
            <c:chart xmlns:c="http://schemas.openxmlformats.org/drawingml/2006/chart" xmlns:r="http://schemas.openxmlformats.org/officeDocument/2006/relationships" r:id="rId2"/>
          </a:graphicData>
        </a:graphic>
      </p:graphicFrame>
      <p:sp>
        <p:nvSpPr>
          <p:cNvPr id="10" name="Footer Placeholder 2">
            <a:extLst>
              <a:ext uri="{FF2B5EF4-FFF2-40B4-BE49-F238E27FC236}">
                <a16:creationId xmlns:a16="http://schemas.microsoft.com/office/drawing/2014/main" id="{62BC5E05-13F4-44FC-8D0D-87ABDDE4D252}"/>
              </a:ext>
            </a:extLst>
          </p:cNvPr>
          <p:cNvSpPr txBox="1">
            <a:spLocks/>
          </p:cNvSpPr>
          <p:nvPr/>
        </p:nvSpPr>
        <p:spPr>
          <a:xfrm>
            <a:off x="479234" y="830985"/>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cs typeface="Arial" charset="0"/>
              </a:rPr>
              <a:t>$ Millions</a:t>
            </a:r>
            <a:endParaRPr lang="en-US" sz="1400" dirty="0"/>
          </a:p>
        </p:txBody>
      </p:sp>
      <p:sp>
        <p:nvSpPr>
          <p:cNvPr id="11" name="Rectangle 10">
            <a:extLst>
              <a:ext uri="{FF2B5EF4-FFF2-40B4-BE49-F238E27FC236}">
                <a16:creationId xmlns:a16="http://schemas.microsoft.com/office/drawing/2014/main" id="{66800067-6D31-4366-9A7A-EF42AFC30EB7}"/>
              </a:ext>
            </a:extLst>
          </p:cNvPr>
          <p:cNvSpPr/>
          <p:nvPr/>
        </p:nvSpPr>
        <p:spPr>
          <a:xfrm>
            <a:off x="2286000" y="4020127"/>
            <a:ext cx="6769865" cy="584775"/>
          </a:xfrm>
          <a:prstGeom prst="rect">
            <a:avLst/>
          </a:prstGeom>
        </p:spPr>
        <p:txBody>
          <a:bodyPr wrap="square">
            <a:spAutoFit/>
          </a:bodyPr>
          <a:lstStyle/>
          <a:p>
            <a:pPr marL="285750" indent="-285750">
              <a:buSzPct val="130000"/>
              <a:buFont typeface="Arial" panose="020B0604020202020204" pitchFamily="34" charset="0"/>
              <a:buChar char="•"/>
            </a:pPr>
            <a:r>
              <a:rPr lang="en-US" sz="1600" i="1" dirty="0"/>
              <a:t>15.0% growth year-over-year</a:t>
            </a:r>
          </a:p>
          <a:p>
            <a:pPr marL="285750" indent="-285750">
              <a:buSzPct val="130000"/>
              <a:buFont typeface="Arial" panose="020B0604020202020204" pitchFamily="34" charset="0"/>
              <a:buChar char="•"/>
            </a:pPr>
            <a:r>
              <a:rPr lang="en-US" sz="1600" i="1" dirty="0"/>
              <a:t>Represents continued expansion and program timing</a:t>
            </a:r>
          </a:p>
        </p:txBody>
      </p:sp>
      <p:sp>
        <p:nvSpPr>
          <p:cNvPr id="13"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7</a:t>
            </a:fld>
            <a:endParaRPr lang="en-US" dirty="0"/>
          </a:p>
        </p:txBody>
      </p:sp>
      <p:sp>
        <p:nvSpPr>
          <p:cNvPr id="14"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15"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924703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835D8775-D3CD-4AB7-AF31-B2F7B78C9A5B}"/>
              </a:ext>
            </a:extLst>
          </p:cNvPr>
          <p:cNvSpPr>
            <a:spLocks noGrp="1"/>
          </p:cNvSpPr>
          <p:nvPr>
            <p:ph type="title"/>
          </p:nvPr>
        </p:nvSpPr>
        <p:spPr>
          <a:xfrm>
            <a:off x="76200" y="0"/>
            <a:ext cx="7924800" cy="666750"/>
          </a:xfrm>
        </p:spPr>
        <p:txBody>
          <a:bodyPr/>
          <a:lstStyle/>
          <a:p>
            <a:r>
              <a:rPr lang="en-US" dirty="0"/>
              <a:t>FY2018 Q2 Results: Gross Profit</a:t>
            </a:r>
          </a:p>
        </p:txBody>
      </p:sp>
      <p:sp>
        <p:nvSpPr>
          <p:cNvPr id="9" name="Footer Placeholder 2">
            <a:extLst>
              <a:ext uri="{FF2B5EF4-FFF2-40B4-BE49-F238E27FC236}">
                <a16:creationId xmlns:a16="http://schemas.microsoft.com/office/drawing/2014/main" id="{D6F01256-81B6-46BD-836A-6DB9C045183B}"/>
              </a:ext>
            </a:extLst>
          </p:cNvPr>
          <p:cNvSpPr txBox="1">
            <a:spLocks/>
          </p:cNvSpPr>
          <p:nvPr/>
        </p:nvSpPr>
        <p:spPr>
          <a:xfrm>
            <a:off x="479234" y="830985"/>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cs typeface="Arial" charset="0"/>
              </a:rPr>
              <a:t>$ Millions</a:t>
            </a:r>
            <a:endParaRPr lang="en-US" sz="1400" dirty="0"/>
          </a:p>
        </p:txBody>
      </p:sp>
      <p:graphicFrame>
        <p:nvGraphicFramePr>
          <p:cNvPr id="10" name="Chart 9">
            <a:extLst>
              <a:ext uri="{FF2B5EF4-FFF2-40B4-BE49-F238E27FC236}">
                <a16:creationId xmlns:a16="http://schemas.microsoft.com/office/drawing/2014/main" id="{24A5E07E-9F1B-4560-8690-2FDC0BD9DDEC}"/>
              </a:ext>
            </a:extLst>
          </p:cNvPr>
          <p:cNvGraphicFramePr>
            <a:graphicFrameLocks noChangeAspect="1"/>
          </p:cNvGraphicFramePr>
          <p:nvPr>
            <p:extLst>
              <p:ext uri="{D42A27DB-BD31-4B8C-83A1-F6EECF244321}">
                <p14:modId xmlns:p14="http://schemas.microsoft.com/office/powerpoint/2010/main" val="883672450"/>
              </p:ext>
            </p:extLst>
          </p:nvPr>
        </p:nvGraphicFramePr>
        <p:xfrm>
          <a:off x="1752600" y="525125"/>
          <a:ext cx="5349042" cy="3692066"/>
        </p:xfrm>
        <a:graphic>
          <a:graphicData uri="http://schemas.openxmlformats.org/drawingml/2006/chart">
            <c:chart xmlns:c="http://schemas.openxmlformats.org/drawingml/2006/chart" xmlns:r="http://schemas.openxmlformats.org/officeDocument/2006/relationships" r:id="rId2"/>
          </a:graphicData>
        </a:graphic>
      </p:graphicFrame>
      <p:sp>
        <p:nvSpPr>
          <p:cNvPr id="11" name="Rectangle 10">
            <a:extLst>
              <a:ext uri="{FF2B5EF4-FFF2-40B4-BE49-F238E27FC236}">
                <a16:creationId xmlns:a16="http://schemas.microsoft.com/office/drawing/2014/main" id="{98C6901C-E069-418D-93B4-7987363E4759}"/>
              </a:ext>
            </a:extLst>
          </p:cNvPr>
          <p:cNvSpPr/>
          <p:nvPr/>
        </p:nvSpPr>
        <p:spPr>
          <a:xfrm>
            <a:off x="2209800" y="4020127"/>
            <a:ext cx="6241408" cy="584775"/>
          </a:xfrm>
          <a:prstGeom prst="rect">
            <a:avLst/>
          </a:prstGeom>
        </p:spPr>
        <p:txBody>
          <a:bodyPr wrap="square">
            <a:spAutoFit/>
          </a:bodyPr>
          <a:lstStyle/>
          <a:p>
            <a:pPr marL="285750" indent="-285750">
              <a:spcBef>
                <a:spcPts val="0"/>
              </a:spcBef>
              <a:buSzPct val="130000"/>
              <a:buFont typeface="Arial" panose="020B0604020202020204" pitchFamily="34" charset="0"/>
              <a:buChar char="•"/>
            </a:pPr>
            <a:r>
              <a:rPr lang="en-US" sz="1600" i="1" dirty="0"/>
              <a:t>Second quarter gross margin of 21.7%</a:t>
            </a:r>
          </a:p>
          <a:p>
            <a:pPr marL="285750" indent="-285750">
              <a:spcBef>
                <a:spcPts val="0"/>
              </a:spcBef>
              <a:buSzPct val="130000"/>
              <a:buFont typeface="Arial" panose="020B0604020202020204" pitchFamily="34" charset="0"/>
              <a:buChar char="•"/>
            </a:pPr>
            <a:r>
              <a:rPr lang="en-US" sz="1600" i="1" dirty="0"/>
              <a:t>16.4% higher gross profit driven by increased revenue &amp; margin</a:t>
            </a:r>
            <a:endParaRPr lang="en-US" i="1" dirty="0"/>
          </a:p>
        </p:txBody>
      </p:sp>
      <p:sp>
        <p:nvSpPr>
          <p:cNvPr id="13"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8</a:t>
            </a:fld>
            <a:endParaRPr lang="en-US" dirty="0"/>
          </a:p>
        </p:txBody>
      </p:sp>
      <p:sp>
        <p:nvSpPr>
          <p:cNvPr id="14"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15"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2860950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a:extLst>
              <a:ext uri="{FF2B5EF4-FFF2-40B4-BE49-F238E27FC236}">
                <a16:creationId xmlns:a16="http://schemas.microsoft.com/office/drawing/2014/main" id="{4AA97835-3579-4FD5-A616-5E0414A11C79}"/>
              </a:ext>
            </a:extLst>
          </p:cNvPr>
          <p:cNvSpPr>
            <a:spLocks noGrp="1"/>
          </p:cNvSpPr>
          <p:nvPr>
            <p:ph type="title"/>
          </p:nvPr>
        </p:nvSpPr>
        <p:spPr>
          <a:xfrm>
            <a:off x="76200" y="0"/>
            <a:ext cx="7924800" cy="666750"/>
          </a:xfrm>
        </p:spPr>
        <p:txBody>
          <a:bodyPr/>
          <a:lstStyle/>
          <a:p>
            <a:r>
              <a:rPr lang="en-US" dirty="0"/>
              <a:t>FY2018 Q2 Results: Operating Income</a:t>
            </a:r>
          </a:p>
        </p:txBody>
      </p:sp>
      <p:sp>
        <p:nvSpPr>
          <p:cNvPr id="7" name="Footer Placeholder 2">
            <a:extLst>
              <a:ext uri="{FF2B5EF4-FFF2-40B4-BE49-F238E27FC236}">
                <a16:creationId xmlns:a16="http://schemas.microsoft.com/office/drawing/2014/main" id="{0860D3AF-29D4-473C-A6F7-7FF94ED99B4E}"/>
              </a:ext>
            </a:extLst>
          </p:cNvPr>
          <p:cNvSpPr txBox="1">
            <a:spLocks/>
          </p:cNvSpPr>
          <p:nvPr/>
        </p:nvSpPr>
        <p:spPr>
          <a:xfrm>
            <a:off x="479234" y="830985"/>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cs typeface="Arial" charset="0"/>
              </a:rPr>
              <a:t>$ Millions</a:t>
            </a:r>
            <a:endParaRPr lang="en-US" sz="1400" dirty="0"/>
          </a:p>
        </p:txBody>
      </p:sp>
      <p:graphicFrame>
        <p:nvGraphicFramePr>
          <p:cNvPr id="8" name="Chart 7">
            <a:extLst>
              <a:ext uri="{FF2B5EF4-FFF2-40B4-BE49-F238E27FC236}">
                <a16:creationId xmlns:a16="http://schemas.microsoft.com/office/drawing/2014/main" id="{F16DD89F-9563-4E9C-A199-A03ACBD43033}"/>
              </a:ext>
            </a:extLst>
          </p:cNvPr>
          <p:cNvGraphicFramePr>
            <a:graphicFrameLocks noChangeAspect="1"/>
          </p:cNvGraphicFramePr>
          <p:nvPr>
            <p:extLst>
              <p:ext uri="{D42A27DB-BD31-4B8C-83A1-F6EECF244321}">
                <p14:modId xmlns:p14="http://schemas.microsoft.com/office/powerpoint/2010/main" val="476400381"/>
              </p:ext>
            </p:extLst>
          </p:nvPr>
        </p:nvGraphicFramePr>
        <p:xfrm>
          <a:off x="1927034" y="666750"/>
          <a:ext cx="4888735" cy="3347076"/>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a:extLst>
              <a:ext uri="{FF2B5EF4-FFF2-40B4-BE49-F238E27FC236}">
                <a16:creationId xmlns:a16="http://schemas.microsoft.com/office/drawing/2014/main" id="{46908AE5-6A78-4D3E-BBAA-9B73BAA317B6}"/>
              </a:ext>
            </a:extLst>
          </p:cNvPr>
          <p:cNvSpPr/>
          <p:nvPr/>
        </p:nvSpPr>
        <p:spPr>
          <a:xfrm>
            <a:off x="2209800" y="3885673"/>
            <a:ext cx="6354310" cy="661720"/>
          </a:xfrm>
          <a:prstGeom prst="rect">
            <a:avLst/>
          </a:prstGeom>
        </p:spPr>
        <p:txBody>
          <a:bodyPr wrap="square">
            <a:spAutoFit/>
          </a:bodyPr>
          <a:lstStyle/>
          <a:p>
            <a:pPr marL="285750" indent="-285750">
              <a:spcBef>
                <a:spcPts val="0"/>
              </a:spcBef>
              <a:spcAft>
                <a:spcPts val="600"/>
              </a:spcAft>
              <a:buSzPct val="130000"/>
              <a:buFont typeface="Arial" panose="020B0604020202020204" pitchFamily="34" charset="0"/>
              <a:buChar char="•"/>
            </a:pPr>
            <a:r>
              <a:rPr lang="en-US" sz="1600" i="1" dirty="0"/>
              <a:t>19.8% growth year-over-year</a:t>
            </a:r>
          </a:p>
          <a:p>
            <a:pPr marL="285750" indent="-285750">
              <a:spcBef>
                <a:spcPts val="0"/>
              </a:spcBef>
              <a:spcAft>
                <a:spcPts val="600"/>
              </a:spcAft>
              <a:buSzPct val="130000"/>
              <a:buFont typeface="Arial" panose="020B0604020202020204" pitchFamily="34" charset="0"/>
              <a:buChar char="•"/>
            </a:pPr>
            <a:r>
              <a:rPr lang="en-US" sz="1600" i="1" dirty="0"/>
              <a:t>Higher gross profit was partially offset by increased G&amp;A</a:t>
            </a:r>
          </a:p>
        </p:txBody>
      </p:sp>
      <p:sp>
        <p:nvSpPr>
          <p:cNvPr id="10" name="Date Placeholder 31"/>
          <p:cNvSpPr>
            <a:spLocks noGrp="1"/>
          </p:cNvSpPr>
          <p:nvPr>
            <p:ph type="dt" sz="half" idx="10"/>
          </p:nvPr>
        </p:nvSpPr>
        <p:spPr>
          <a:xfrm>
            <a:off x="0" y="4705350"/>
            <a:ext cx="1066800" cy="273844"/>
          </a:xfrm>
        </p:spPr>
        <p:txBody>
          <a:bodyPr/>
          <a:lstStyle/>
          <a:p>
            <a:fld id="{F73E11FF-ABCC-4F35-AB0A-1D6AC2B642F6}" type="slidenum">
              <a:rPr lang="en-US" smtClean="0"/>
              <a:pPr/>
              <a:t>9</a:t>
            </a:fld>
            <a:endParaRPr lang="en-US" dirty="0"/>
          </a:p>
        </p:txBody>
      </p:sp>
      <p:sp>
        <p:nvSpPr>
          <p:cNvPr id="11" name="Footer Placeholder 4"/>
          <p:cNvSpPr>
            <a:spLocks noGrp="1"/>
          </p:cNvSpPr>
          <p:nvPr>
            <p:ph type="ftr" sz="quarter" idx="11"/>
          </p:nvPr>
        </p:nvSpPr>
        <p:spPr>
          <a:xfrm>
            <a:off x="1143020" y="4781550"/>
            <a:ext cx="6324601" cy="273844"/>
          </a:xfrm>
        </p:spPr>
        <p:txBody>
          <a:bodyPr/>
          <a:lstStyle/>
          <a:p>
            <a:r>
              <a:rPr lang="en-US" dirty="0"/>
              <a:t>DLHC FY18Q2 Results </a:t>
            </a:r>
          </a:p>
        </p:txBody>
      </p:sp>
      <p:sp>
        <p:nvSpPr>
          <p:cNvPr id="13" name="Slide Number Placeholder 5"/>
          <p:cNvSpPr txBox="1">
            <a:spLocks/>
          </p:cNvSpPr>
          <p:nvPr/>
        </p:nvSpPr>
        <p:spPr>
          <a:xfrm>
            <a:off x="7467600" y="4781550"/>
            <a:ext cx="1676400" cy="273844"/>
          </a:xfrm>
          <a:prstGeom prst="rect">
            <a:avLst/>
          </a:prstGeom>
        </p:spPr>
        <p:txBody>
          <a:bodyPr/>
          <a:lstStyle>
            <a:defPPr>
              <a:defRPr lang="en-US"/>
            </a:defPPr>
            <a:lvl1pPr marL="0" algn="l" defTabSz="913658" rtl="0" eaLnBrk="1" latinLnBrk="0" hangingPunct="1">
              <a:defRPr sz="1800" kern="1200">
                <a:solidFill>
                  <a:schemeClr val="tx1"/>
                </a:solidFill>
                <a:latin typeface="+mn-lt"/>
                <a:ea typeface="+mn-ea"/>
                <a:cs typeface="+mn-cs"/>
              </a:defRPr>
            </a:lvl1pPr>
            <a:lvl2pPr marL="456806" algn="l" defTabSz="913658" rtl="0" eaLnBrk="1" latinLnBrk="0" hangingPunct="1">
              <a:defRPr sz="1800" kern="1200">
                <a:solidFill>
                  <a:schemeClr val="tx1"/>
                </a:solidFill>
                <a:latin typeface="+mn-lt"/>
                <a:ea typeface="+mn-ea"/>
                <a:cs typeface="+mn-cs"/>
              </a:defRPr>
            </a:lvl2pPr>
            <a:lvl3pPr marL="913658" algn="l" defTabSz="913658" rtl="0" eaLnBrk="1" latinLnBrk="0" hangingPunct="1">
              <a:defRPr sz="1800" kern="1200">
                <a:solidFill>
                  <a:schemeClr val="tx1"/>
                </a:solidFill>
                <a:latin typeface="+mn-lt"/>
                <a:ea typeface="+mn-ea"/>
                <a:cs typeface="+mn-cs"/>
              </a:defRPr>
            </a:lvl3pPr>
            <a:lvl4pPr marL="1370478" algn="l" defTabSz="913658" rtl="0" eaLnBrk="1" latinLnBrk="0" hangingPunct="1">
              <a:defRPr sz="1800" kern="1200">
                <a:solidFill>
                  <a:schemeClr val="tx1"/>
                </a:solidFill>
                <a:latin typeface="+mn-lt"/>
                <a:ea typeface="+mn-ea"/>
                <a:cs typeface="+mn-cs"/>
              </a:defRPr>
            </a:lvl4pPr>
            <a:lvl5pPr marL="1827314" algn="l" defTabSz="913658" rtl="0" eaLnBrk="1" latinLnBrk="0" hangingPunct="1">
              <a:defRPr sz="1800" kern="1200">
                <a:solidFill>
                  <a:schemeClr val="tx1"/>
                </a:solidFill>
                <a:latin typeface="+mn-lt"/>
                <a:ea typeface="+mn-ea"/>
                <a:cs typeface="+mn-cs"/>
              </a:defRPr>
            </a:lvl5pPr>
            <a:lvl6pPr marL="2284119" algn="l" defTabSz="913658" rtl="0" eaLnBrk="1" latinLnBrk="0" hangingPunct="1">
              <a:defRPr sz="1800" kern="1200">
                <a:solidFill>
                  <a:schemeClr val="tx1"/>
                </a:solidFill>
                <a:latin typeface="+mn-lt"/>
                <a:ea typeface="+mn-ea"/>
                <a:cs typeface="+mn-cs"/>
              </a:defRPr>
            </a:lvl6pPr>
            <a:lvl7pPr marL="2740925" algn="l" defTabSz="913658" rtl="0" eaLnBrk="1" latinLnBrk="0" hangingPunct="1">
              <a:defRPr sz="1800" kern="1200">
                <a:solidFill>
                  <a:schemeClr val="tx1"/>
                </a:solidFill>
                <a:latin typeface="+mn-lt"/>
                <a:ea typeface="+mn-ea"/>
                <a:cs typeface="+mn-cs"/>
              </a:defRPr>
            </a:lvl7pPr>
            <a:lvl8pPr marL="3197760" algn="l" defTabSz="913658" rtl="0" eaLnBrk="1" latinLnBrk="0" hangingPunct="1">
              <a:defRPr sz="1800" kern="1200">
                <a:solidFill>
                  <a:schemeClr val="tx1"/>
                </a:solidFill>
                <a:latin typeface="+mn-lt"/>
                <a:ea typeface="+mn-ea"/>
                <a:cs typeface="+mn-cs"/>
              </a:defRPr>
            </a:lvl8pPr>
            <a:lvl9pPr marL="3654583" algn="l" defTabSz="913658" rtl="0" eaLnBrk="1" latinLnBrk="0" hangingPunct="1">
              <a:defRPr sz="1800" kern="1200">
                <a:solidFill>
                  <a:schemeClr val="tx1"/>
                </a:solidFill>
                <a:latin typeface="+mn-lt"/>
                <a:ea typeface="+mn-ea"/>
                <a:cs typeface="+mn-cs"/>
              </a:defRPr>
            </a:lvl9pPr>
          </a:lstStyle>
          <a:p>
            <a:pPr algn="r"/>
            <a:r>
              <a:rPr lang="en-US" sz="700" b="1" dirty="0">
                <a:solidFill>
                  <a:schemeClr val="bg1"/>
                </a:solidFill>
                <a:latin typeface="Myriad Pro" pitchFamily="34" charset="0"/>
              </a:rPr>
              <a:t>05/16/2018</a:t>
            </a:r>
          </a:p>
          <a:p>
            <a:pPr algn="r"/>
            <a:r>
              <a:rPr lang="en-US" sz="700" dirty="0">
                <a:solidFill>
                  <a:schemeClr val="bg1"/>
                </a:solidFill>
                <a:latin typeface="Myriad Pro" pitchFamily="34" charset="0"/>
              </a:rPr>
              <a:t>2018 Confidential and Proprietary</a:t>
            </a:r>
          </a:p>
        </p:txBody>
      </p:sp>
    </p:spTree>
    <p:extLst>
      <p:ext uri="{BB962C8B-B14F-4D97-AF65-F5344CB8AC3E}">
        <p14:creationId xmlns:p14="http://schemas.microsoft.com/office/powerpoint/2010/main" val="332609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DLH 2018 Main Title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LH 2018">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a:defRPr dirty="0" smtClean="0"/>
        </a:defPPr>
      </a:lstStyle>
    </a:txDef>
  </a:objectDefaults>
  <a:extraClrSchemeLst/>
</a:theme>
</file>

<file path=ppt/theme/theme3.xml><?xml version="1.0" encoding="utf-8"?>
<a:theme xmlns:a="http://schemas.openxmlformats.org/drawingml/2006/main" name="DLH 2018 Section Title Sl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LH 2014 013014">
    <a:dk1>
      <a:srgbClr val="18223D"/>
    </a:dk1>
    <a:lt1>
      <a:srgbClr val="FFFFFF"/>
    </a:lt1>
    <a:dk2>
      <a:srgbClr val="5F5A60"/>
    </a:dk2>
    <a:lt2>
      <a:srgbClr val="B9B0B3"/>
    </a:lt2>
    <a:accent1>
      <a:srgbClr val="162E76"/>
    </a:accent1>
    <a:accent2>
      <a:srgbClr val="8BC8DD"/>
    </a:accent2>
    <a:accent3>
      <a:srgbClr val="18223D"/>
    </a:accent3>
    <a:accent4>
      <a:srgbClr val="FCC900"/>
    </a:accent4>
    <a:accent5>
      <a:srgbClr val="940A1F"/>
    </a:accent5>
    <a:accent6>
      <a:srgbClr val="B12222"/>
    </a:accent6>
    <a:hlink>
      <a:srgbClr val="82C8DD"/>
    </a:hlink>
    <a:folHlink>
      <a:srgbClr val="59A8D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DLH 2014 013014">
    <a:dk1>
      <a:srgbClr val="18223D"/>
    </a:dk1>
    <a:lt1>
      <a:srgbClr val="FFFFFF"/>
    </a:lt1>
    <a:dk2>
      <a:srgbClr val="5F5A60"/>
    </a:dk2>
    <a:lt2>
      <a:srgbClr val="B9B0B3"/>
    </a:lt2>
    <a:accent1>
      <a:srgbClr val="162E76"/>
    </a:accent1>
    <a:accent2>
      <a:srgbClr val="8BC8DD"/>
    </a:accent2>
    <a:accent3>
      <a:srgbClr val="18223D"/>
    </a:accent3>
    <a:accent4>
      <a:srgbClr val="FCC900"/>
    </a:accent4>
    <a:accent5>
      <a:srgbClr val="940A1F"/>
    </a:accent5>
    <a:accent6>
      <a:srgbClr val="B12222"/>
    </a:accent6>
    <a:hlink>
      <a:srgbClr val="82C8DD"/>
    </a:hlink>
    <a:folHlink>
      <a:srgbClr val="59A8D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DLH 2014 013014">
    <a:dk1>
      <a:srgbClr val="18223D"/>
    </a:dk1>
    <a:lt1>
      <a:srgbClr val="FFFFFF"/>
    </a:lt1>
    <a:dk2>
      <a:srgbClr val="5F5A60"/>
    </a:dk2>
    <a:lt2>
      <a:srgbClr val="B9B0B3"/>
    </a:lt2>
    <a:accent1>
      <a:srgbClr val="162E76"/>
    </a:accent1>
    <a:accent2>
      <a:srgbClr val="8BC8DD"/>
    </a:accent2>
    <a:accent3>
      <a:srgbClr val="18223D"/>
    </a:accent3>
    <a:accent4>
      <a:srgbClr val="FCC900"/>
    </a:accent4>
    <a:accent5>
      <a:srgbClr val="940A1F"/>
    </a:accent5>
    <a:accent6>
      <a:srgbClr val="B12222"/>
    </a:accent6>
    <a:hlink>
      <a:srgbClr val="82C8DD"/>
    </a:hlink>
    <a:folHlink>
      <a:srgbClr val="59A8D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DLH 2014 013014">
    <a:dk1>
      <a:srgbClr val="18223D"/>
    </a:dk1>
    <a:lt1>
      <a:srgbClr val="FFFFFF"/>
    </a:lt1>
    <a:dk2>
      <a:srgbClr val="5F5A60"/>
    </a:dk2>
    <a:lt2>
      <a:srgbClr val="B9B0B3"/>
    </a:lt2>
    <a:accent1>
      <a:srgbClr val="162E76"/>
    </a:accent1>
    <a:accent2>
      <a:srgbClr val="8BC8DD"/>
    </a:accent2>
    <a:accent3>
      <a:srgbClr val="18223D"/>
    </a:accent3>
    <a:accent4>
      <a:srgbClr val="FCC900"/>
    </a:accent4>
    <a:accent5>
      <a:srgbClr val="940A1F"/>
    </a:accent5>
    <a:accent6>
      <a:srgbClr val="B12222"/>
    </a:accent6>
    <a:hlink>
      <a:srgbClr val="82C8DD"/>
    </a:hlink>
    <a:folHlink>
      <a:srgbClr val="59A8D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8235</TotalTime>
  <Words>830</Words>
  <Application>Microsoft Office PowerPoint</Application>
  <PresentationFormat>On-screen Show (16:9)</PresentationFormat>
  <Paragraphs>122</Paragraphs>
  <Slides>15</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15</vt:i4>
      </vt:variant>
    </vt:vector>
  </HeadingPairs>
  <TitlesOfParts>
    <vt:vector size="23" baseType="lpstr">
      <vt:lpstr>Arial</vt:lpstr>
      <vt:lpstr>Calibri</vt:lpstr>
      <vt:lpstr>Calibri Light</vt:lpstr>
      <vt:lpstr>Myriad Pro</vt:lpstr>
      <vt:lpstr>Wingdings</vt:lpstr>
      <vt:lpstr>1_DLH 2018 Main Title Slide</vt:lpstr>
      <vt:lpstr>1_DLH 2018</vt:lpstr>
      <vt:lpstr>DLH 2018 Section Title Slide</vt:lpstr>
      <vt:lpstr>FY2018 Second Quarter  Earnings Presentation Ended March 31, 2018</vt:lpstr>
      <vt:lpstr>Forward-looking Statements</vt:lpstr>
      <vt:lpstr>Second Quarter Highlights &amp; Summary</vt:lpstr>
      <vt:lpstr>Strong EBITDA Trend Continues </vt:lpstr>
      <vt:lpstr>Budget Agreement / Appropriations Act</vt:lpstr>
      <vt:lpstr>Key Forward Indicators</vt:lpstr>
      <vt:lpstr>FY2018 Q2 Results: Revenue </vt:lpstr>
      <vt:lpstr>FY2018 Q2 Results: Gross Profit</vt:lpstr>
      <vt:lpstr>FY2018 Q2 Results: Operating Income</vt:lpstr>
      <vt:lpstr>FY2018 Q2 Results: EBITDA</vt:lpstr>
      <vt:lpstr>Balance Sheet: Deleveraging Continues</vt:lpstr>
      <vt:lpstr>PowerPoint Presentation</vt:lpstr>
      <vt:lpstr>Appendix: Non-GAAP Reconciliations </vt:lpstr>
      <vt:lpstr>FY2018 Q2 EBITDA Reconciliation</vt:lpstr>
      <vt:lpstr>Trending EBITDA Reconciliation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White</dc:creator>
  <cp:lastModifiedBy>Chris</cp:lastModifiedBy>
  <cp:revision>256</cp:revision>
  <cp:lastPrinted>2018-01-22T12:34:13Z</cp:lastPrinted>
  <dcterms:created xsi:type="dcterms:W3CDTF">2017-12-26T18:38:11Z</dcterms:created>
  <dcterms:modified xsi:type="dcterms:W3CDTF">2018-05-15T17:00:18Z</dcterms:modified>
</cp:coreProperties>
</file>